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63" r:id="rId2"/>
    <p:sldId id="258" r:id="rId3"/>
    <p:sldId id="259" r:id="rId4"/>
    <p:sldId id="264" r:id="rId5"/>
    <p:sldId id="265" r:id="rId6"/>
    <p:sldId id="268" r:id="rId7"/>
    <p:sldId id="269" r:id="rId8"/>
    <p:sldId id="270" r:id="rId9"/>
    <p:sldId id="284" r:id="rId10"/>
    <p:sldId id="271" r:id="rId11"/>
    <p:sldId id="272" r:id="rId12"/>
    <p:sldId id="273" r:id="rId13"/>
    <p:sldId id="274" r:id="rId14"/>
    <p:sldId id="287" r:id="rId15"/>
    <p:sldId id="275" r:id="rId16"/>
    <p:sldId id="277" r:id="rId17"/>
    <p:sldId id="288" r:id="rId18"/>
    <p:sldId id="278" r:id="rId19"/>
    <p:sldId id="279" r:id="rId20"/>
    <p:sldId id="280" r:id="rId21"/>
    <p:sldId id="281" r:id="rId22"/>
    <p:sldId id="282" r:id="rId23"/>
    <p:sldId id="290" r:id="rId24"/>
    <p:sldId id="283" r:id="rId25"/>
    <p:sldId id="266" r:id="rId26"/>
    <p:sldId id="285" r:id="rId27"/>
    <p:sldId id="289" r:id="rId28"/>
    <p:sldId id="267" r:id="rId29"/>
    <p:sldId id="286" r:id="rId30"/>
    <p:sldId id="276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2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04BC7F-E99E-4F03-A3CA-571B3A3BB0A0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65D11509-8CA3-4FC6-AD6B-A2E631C20CA5}">
      <dgm:prSet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effectLst>
          <a:reflection blurRad="6350" stA="50000" endA="300" endPos="90000" dist="50800" dir="5400000" sy="-100000" algn="bl" rotWithShape="0"/>
        </a:effectLst>
      </dgm:spPr>
      <dgm:t>
        <a:bodyPr/>
        <a:lstStyle/>
        <a:p>
          <a:pPr algn="ctr" rtl="0"/>
          <a:r>
            <a:rPr lang="uk-UA" sz="4400" b="1" dirty="0" smtClean="0">
              <a:solidFill>
                <a:schemeClr val="tx1"/>
              </a:solidFill>
            </a:rPr>
            <a:t>Електронні таблиці</a:t>
          </a:r>
          <a:endParaRPr lang="en-US" sz="4400" b="1" dirty="0" smtClean="0">
            <a:solidFill>
              <a:schemeClr val="tx1"/>
            </a:solidFill>
          </a:endParaRPr>
        </a:p>
        <a:p>
          <a:pPr algn="ctr" rtl="0"/>
          <a:r>
            <a:rPr lang="uk-UA" sz="4400" b="1" dirty="0" smtClean="0">
              <a:solidFill>
                <a:schemeClr val="tx1"/>
              </a:solidFill>
            </a:rPr>
            <a:t> MS Excel</a:t>
          </a:r>
          <a:endParaRPr lang="ru-RU" sz="4400" b="1" dirty="0">
            <a:solidFill>
              <a:schemeClr val="tx1"/>
            </a:solidFill>
          </a:endParaRPr>
        </a:p>
      </dgm:t>
    </dgm:pt>
    <dgm:pt modelId="{656D0BAA-89C9-4E12-8284-1E2A3F2DC076}" type="parTrans" cxnId="{9BE98F44-5356-4654-ABA3-D1882984C193}">
      <dgm:prSet/>
      <dgm:spPr/>
      <dgm:t>
        <a:bodyPr/>
        <a:lstStyle/>
        <a:p>
          <a:endParaRPr lang="uk-UA"/>
        </a:p>
      </dgm:t>
    </dgm:pt>
    <dgm:pt modelId="{2CF91512-1C0B-422A-B397-94CB6CB904EC}" type="sibTrans" cxnId="{9BE98F44-5356-4654-ABA3-D1882984C193}">
      <dgm:prSet/>
      <dgm:spPr/>
      <dgm:t>
        <a:bodyPr/>
        <a:lstStyle/>
        <a:p>
          <a:endParaRPr lang="uk-UA"/>
        </a:p>
      </dgm:t>
    </dgm:pt>
    <dgm:pt modelId="{96DFDAB9-98F9-4C09-A456-FFDF311023EE}" type="pres">
      <dgm:prSet presAssocID="{7904BC7F-E99E-4F03-A3CA-571B3A3BB0A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F17D2CF3-A9F0-4978-9E11-38F3D9F908DF}" type="pres">
      <dgm:prSet presAssocID="{65D11509-8CA3-4FC6-AD6B-A2E631C20CA5}" presName="parentText" presStyleLbl="node1" presStyleIdx="0" presStyleCnt="1" custScaleY="309626" custLinFactY="-20166" custLinFactNeighborX="-74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172D3806-8D95-42A7-849A-7416BA67463F}" type="presOf" srcId="{65D11509-8CA3-4FC6-AD6B-A2E631C20CA5}" destId="{F17D2CF3-A9F0-4978-9E11-38F3D9F908DF}" srcOrd="0" destOrd="0" presId="urn:microsoft.com/office/officeart/2005/8/layout/vList2"/>
    <dgm:cxn modelId="{9BE98F44-5356-4654-ABA3-D1882984C193}" srcId="{7904BC7F-E99E-4F03-A3CA-571B3A3BB0A0}" destId="{65D11509-8CA3-4FC6-AD6B-A2E631C20CA5}" srcOrd="0" destOrd="0" parTransId="{656D0BAA-89C9-4E12-8284-1E2A3F2DC076}" sibTransId="{2CF91512-1C0B-422A-B397-94CB6CB904EC}"/>
    <dgm:cxn modelId="{2626AB1B-ECEB-4BBF-87A2-AA8CC7DC4901}" type="presOf" srcId="{7904BC7F-E99E-4F03-A3CA-571B3A3BB0A0}" destId="{96DFDAB9-98F9-4C09-A456-FFDF311023EE}" srcOrd="0" destOrd="0" presId="urn:microsoft.com/office/officeart/2005/8/layout/vList2"/>
    <dgm:cxn modelId="{35965974-A41C-4D0E-B3BE-9D50D3E9A075}" type="presParOf" srcId="{96DFDAB9-98F9-4C09-A456-FFDF311023EE}" destId="{F17D2CF3-A9F0-4978-9E11-38F3D9F908D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904BC7F-E99E-4F03-A3CA-571B3A3BB0A0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65D11509-8CA3-4FC6-AD6B-A2E631C20CA5}">
      <dgm:prSet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noFill/>
        <a:effectLst>
          <a:reflection blurRad="6350" stA="50000" endA="300" endPos="90000" dist="50800" dir="5400000" sy="-100000" algn="bl" rotWithShape="0"/>
        </a:effectLst>
      </dgm:spPr>
      <dgm:t>
        <a:bodyPr/>
        <a:lstStyle/>
        <a:p>
          <a:pPr marL="1255713" indent="-1255713" algn="l" rtl="0"/>
          <a:r>
            <a:rPr lang="uk-UA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Тема:          </a:t>
          </a:r>
          <a:r>
            <a:rPr lang="uk-UA" sz="36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Виконання обчислень в табличному процесорі MS Excel</a:t>
          </a:r>
          <a:endParaRPr lang="ru-RU" sz="3600" b="1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656D0BAA-89C9-4E12-8284-1E2A3F2DC076}" type="parTrans" cxnId="{9BE98F44-5356-4654-ABA3-D1882984C193}">
      <dgm:prSet/>
      <dgm:spPr/>
      <dgm:t>
        <a:bodyPr/>
        <a:lstStyle/>
        <a:p>
          <a:endParaRPr lang="uk-UA"/>
        </a:p>
      </dgm:t>
    </dgm:pt>
    <dgm:pt modelId="{2CF91512-1C0B-422A-B397-94CB6CB904EC}" type="sibTrans" cxnId="{9BE98F44-5356-4654-ABA3-D1882984C193}">
      <dgm:prSet/>
      <dgm:spPr/>
      <dgm:t>
        <a:bodyPr/>
        <a:lstStyle/>
        <a:p>
          <a:endParaRPr lang="uk-UA"/>
        </a:p>
      </dgm:t>
    </dgm:pt>
    <dgm:pt modelId="{96DFDAB9-98F9-4C09-A456-FFDF311023EE}" type="pres">
      <dgm:prSet presAssocID="{7904BC7F-E99E-4F03-A3CA-571B3A3BB0A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F17D2CF3-A9F0-4978-9E11-38F3D9F908DF}" type="pres">
      <dgm:prSet presAssocID="{65D11509-8CA3-4FC6-AD6B-A2E631C20CA5}" presName="parentText" presStyleLbl="node1" presStyleIdx="0" presStyleCnt="1" custScaleY="655871" custLinFactY="-100000" custLinFactNeighborX="125" custLinFactNeighborY="-133555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9BE98F44-5356-4654-ABA3-D1882984C193}" srcId="{7904BC7F-E99E-4F03-A3CA-571B3A3BB0A0}" destId="{65D11509-8CA3-4FC6-AD6B-A2E631C20CA5}" srcOrd="0" destOrd="0" parTransId="{656D0BAA-89C9-4E12-8284-1E2A3F2DC076}" sibTransId="{2CF91512-1C0B-422A-B397-94CB6CB904EC}"/>
    <dgm:cxn modelId="{CF166AAE-3AD0-4212-9D76-6B04C922C007}" type="presOf" srcId="{65D11509-8CA3-4FC6-AD6B-A2E631C20CA5}" destId="{F17D2CF3-A9F0-4978-9E11-38F3D9F908DF}" srcOrd="0" destOrd="0" presId="urn:microsoft.com/office/officeart/2005/8/layout/vList2"/>
    <dgm:cxn modelId="{CC0831E8-2A02-4172-8796-F227B8F98583}" type="presOf" srcId="{7904BC7F-E99E-4F03-A3CA-571B3A3BB0A0}" destId="{96DFDAB9-98F9-4C09-A456-FFDF311023EE}" srcOrd="0" destOrd="0" presId="urn:microsoft.com/office/officeart/2005/8/layout/vList2"/>
    <dgm:cxn modelId="{65059E03-FA15-44C1-BD77-0D16B40BA7A5}" type="presParOf" srcId="{96DFDAB9-98F9-4C09-A456-FFDF311023EE}" destId="{F17D2CF3-A9F0-4978-9E11-38F3D9F908D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D77BD33-EC30-46AC-BD24-401E734F8176}" type="doc">
      <dgm:prSet loTypeId="urn:microsoft.com/office/officeart/2008/layout/VerticalCurvedList" loCatId="list" qsTypeId="urn:microsoft.com/office/officeart/2005/8/quickstyle/simple5" qsCatId="simple" csTypeId="urn:microsoft.com/office/officeart/2005/8/colors/colorful1#2" csCatId="colorful" phldr="1"/>
      <dgm:spPr/>
      <dgm:t>
        <a:bodyPr/>
        <a:lstStyle/>
        <a:p>
          <a:endParaRPr lang="uk-UA"/>
        </a:p>
      </dgm:t>
    </dgm:pt>
    <dgm:pt modelId="{D44B0D79-7F04-44B9-9C7C-CD28C17613D0}">
      <dgm:prSet phldrT="[Текст]"/>
      <dgm:spPr/>
      <dgm:t>
        <a:bodyPr/>
        <a:lstStyle/>
        <a:p>
          <a:r>
            <a:rPr lang="uk-UA" b="1" i="1" dirty="0">
              <a:solidFill>
                <a:srgbClr val="FFFFFF"/>
              </a:solidFill>
            </a:rPr>
            <a:t>відносне</a:t>
          </a:r>
          <a:endParaRPr lang="uk-UA" i="1" dirty="0"/>
        </a:p>
      </dgm:t>
    </dgm:pt>
    <dgm:pt modelId="{CBC678DE-E0F6-4248-85B7-DD8409BBE0F4}" type="parTrans" cxnId="{F5ABE5B7-449B-46C8-BE46-F3A4F660E09A}">
      <dgm:prSet/>
      <dgm:spPr/>
      <dgm:t>
        <a:bodyPr/>
        <a:lstStyle/>
        <a:p>
          <a:endParaRPr lang="uk-UA" i="1"/>
        </a:p>
      </dgm:t>
    </dgm:pt>
    <dgm:pt modelId="{CB2F3BEF-FA31-40CA-87C5-7058F5D23E9E}" type="sibTrans" cxnId="{F5ABE5B7-449B-46C8-BE46-F3A4F660E09A}">
      <dgm:prSet/>
      <dgm:spPr/>
      <dgm:t>
        <a:bodyPr/>
        <a:lstStyle/>
        <a:p>
          <a:endParaRPr lang="uk-UA" i="1"/>
        </a:p>
      </dgm:t>
    </dgm:pt>
    <dgm:pt modelId="{1B81C372-925C-46FC-96B1-2F1AAF945560}">
      <dgm:prSet phldrT="[Текст]"/>
      <dgm:spPr>
        <a:solidFill>
          <a:srgbClr val="7030A0"/>
        </a:solidFill>
      </dgm:spPr>
      <dgm:t>
        <a:bodyPr/>
        <a:lstStyle/>
        <a:p>
          <a:r>
            <a:rPr lang="uk-UA" b="1" i="1" dirty="0">
              <a:solidFill>
                <a:srgbClr val="FFFFFF"/>
              </a:solidFill>
            </a:rPr>
            <a:t>абсолютне</a:t>
          </a:r>
          <a:endParaRPr lang="uk-UA" i="1" dirty="0"/>
        </a:p>
      </dgm:t>
    </dgm:pt>
    <dgm:pt modelId="{EFDD7AA1-CE6D-4DAE-A006-A48F62651F7D}" type="parTrans" cxnId="{A6441D21-127F-4A5A-946F-CDEE8A3F4D19}">
      <dgm:prSet/>
      <dgm:spPr/>
      <dgm:t>
        <a:bodyPr/>
        <a:lstStyle/>
        <a:p>
          <a:endParaRPr lang="uk-UA" i="1"/>
        </a:p>
      </dgm:t>
    </dgm:pt>
    <dgm:pt modelId="{EAA467BD-7E67-4E63-841E-1141B6CA2872}" type="sibTrans" cxnId="{A6441D21-127F-4A5A-946F-CDEE8A3F4D19}">
      <dgm:prSet/>
      <dgm:spPr/>
      <dgm:t>
        <a:bodyPr/>
        <a:lstStyle/>
        <a:p>
          <a:endParaRPr lang="uk-UA" i="1"/>
        </a:p>
      </dgm:t>
    </dgm:pt>
    <dgm:pt modelId="{FFF60420-B008-4E57-9B7A-8B5C4B8F1F0F}">
      <dgm:prSet phldrT="[Текст]"/>
      <dgm:spPr>
        <a:solidFill>
          <a:srgbClr val="008000"/>
        </a:solidFill>
      </dgm:spPr>
      <dgm:t>
        <a:bodyPr/>
        <a:lstStyle/>
        <a:p>
          <a:r>
            <a:rPr lang="uk-UA" b="1" i="1" dirty="0">
              <a:solidFill>
                <a:srgbClr val="FFFFFF"/>
              </a:solidFill>
            </a:rPr>
            <a:t>мішане</a:t>
          </a:r>
          <a:endParaRPr lang="uk-UA" i="1" dirty="0">
            <a:solidFill>
              <a:srgbClr val="002060"/>
            </a:solidFill>
          </a:endParaRPr>
        </a:p>
      </dgm:t>
    </dgm:pt>
    <dgm:pt modelId="{F58F1996-42CF-41B9-87C6-9B7541547FDC}" type="parTrans" cxnId="{62C63869-0694-4175-851B-A15176CAA5F3}">
      <dgm:prSet/>
      <dgm:spPr/>
      <dgm:t>
        <a:bodyPr/>
        <a:lstStyle/>
        <a:p>
          <a:endParaRPr lang="uk-UA" i="1"/>
        </a:p>
      </dgm:t>
    </dgm:pt>
    <dgm:pt modelId="{893D8247-1D02-4E45-A80D-A06E4F50304F}" type="sibTrans" cxnId="{62C63869-0694-4175-851B-A15176CAA5F3}">
      <dgm:prSet/>
      <dgm:spPr/>
      <dgm:t>
        <a:bodyPr/>
        <a:lstStyle/>
        <a:p>
          <a:endParaRPr lang="uk-UA" i="1"/>
        </a:p>
      </dgm:t>
    </dgm:pt>
    <dgm:pt modelId="{C1C788E7-40FA-4439-878F-2CC8367B8F22}" type="pres">
      <dgm:prSet presAssocID="{BD77BD33-EC30-46AC-BD24-401E734F817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0B7B7FCB-7340-4C8C-9CEC-44D83247E09F}" type="pres">
      <dgm:prSet presAssocID="{BD77BD33-EC30-46AC-BD24-401E734F8176}" presName="Name1" presStyleCnt="0"/>
      <dgm:spPr/>
    </dgm:pt>
    <dgm:pt modelId="{8D39F2BC-8176-4C61-8E04-72E8B55182E0}" type="pres">
      <dgm:prSet presAssocID="{BD77BD33-EC30-46AC-BD24-401E734F8176}" presName="cycle" presStyleCnt="0"/>
      <dgm:spPr/>
    </dgm:pt>
    <dgm:pt modelId="{09BAB6D9-5BBE-46FE-9243-AD21CFADB3C1}" type="pres">
      <dgm:prSet presAssocID="{BD77BD33-EC30-46AC-BD24-401E734F8176}" presName="srcNode" presStyleLbl="node1" presStyleIdx="0" presStyleCnt="3"/>
      <dgm:spPr/>
    </dgm:pt>
    <dgm:pt modelId="{C7661E35-6C55-4B51-BE17-D9D67599F310}" type="pres">
      <dgm:prSet presAssocID="{BD77BD33-EC30-46AC-BD24-401E734F8176}" presName="conn" presStyleLbl="parChTrans1D2" presStyleIdx="0" presStyleCnt="1"/>
      <dgm:spPr/>
      <dgm:t>
        <a:bodyPr/>
        <a:lstStyle/>
        <a:p>
          <a:endParaRPr lang="ru-RU"/>
        </a:p>
      </dgm:t>
    </dgm:pt>
    <dgm:pt modelId="{7DF117A4-BB7B-4C63-B83D-1D769ED77955}" type="pres">
      <dgm:prSet presAssocID="{BD77BD33-EC30-46AC-BD24-401E734F8176}" presName="extraNode" presStyleLbl="node1" presStyleIdx="0" presStyleCnt="3"/>
      <dgm:spPr/>
    </dgm:pt>
    <dgm:pt modelId="{79FA0555-FEE1-4173-AD86-0A4FAA4240E0}" type="pres">
      <dgm:prSet presAssocID="{BD77BD33-EC30-46AC-BD24-401E734F8176}" presName="dstNode" presStyleLbl="node1" presStyleIdx="0" presStyleCnt="3"/>
      <dgm:spPr/>
    </dgm:pt>
    <dgm:pt modelId="{EE2EA9E0-CBE5-43E4-BB02-325D168626A4}" type="pres">
      <dgm:prSet presAssocID="{D44B0D79-7F04-44B9-9C7C-CD28C17613D0}" presName="text_1" presStyleLbl="node1" presStyleIdx="0" presStyleCnt="3" custScaleY="116899" custLinFactNeighborX="-381" custLinFactNeighborY="14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06E761-2B35-4D8A-8B73-C29A5CF5CBDF}" type="pres">
      <dgm:prSet presAssocID="{D44B0D79-7F04-44B9-9C7C-CD28C17613D0}" presName="accent_1" presStyleCnt="0"/>
      <dgm:spPr/>
    </dgm:pt>
    <dgm:pt modelId="{27878C57-BBF6-4C22-88FA-1C3D4933722D}" type="pres">
      <dgm:prSet presAssocID="{D44B0D79-7F04-44B9-9C7C-CD28C17613D0}" presName="accentRepeatNode" presStyleLbl="solidFgAcc1" presStyleIdx="0" presStyleCnt="3"/>
      <dgm:spPr/>
    </dgm:pt>
    <dgm:pt modelId="{AD2F74AD-5B6A-4346-8349-090AC68FEE9A}" type="pres">
      <dgm:prSet presAssocID="{1B81C372-925C-46FC-96B1-2F1AAF945560}" presName="text_2" presStyleLbl="node1" presStyleIdx="1" presStyleCnt="3" custScaleY="1168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0276CD-B669-4245-86BE-66420155BEF4}" type="pres">
      <dgm:prSet presAssocID="{1B81C372-925C-46FC-96B1-2F1AAF945560}" presName="accent_2" presStyleCnt="0"/>
      <dgm:spPr/>
    </dgm:pt>
    <dgm:pt modelId="{E63EBB38-5984-4F74-98F1-254621592311}" type="pres">
      <dgm:prSet presAssocID="{1B81C372-925C-46FC-96B1-2F1AAF945560}" presName="accentRepeatNode" presStyleLbl="solidFgAcc1" presStyleIdx="1" presStyleCnt="3"/>
      <dgm:spPr/>
    </dgm:pt>
    <dgm:pt modelId="{46297F79-2755-4E7F-87B4-88629DD167EF}" type="pres">
      <dgm:prSet presAssocID="{FFF60420-B008-4E57-9B7A-8B5C4B8F1F0F}" presName="text_3" presStyleLbl="node1" presStyleIdx="2" presStyleCnt="3" custScaleY="1168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F75627-8B37-47AF-A999-4F6E49849E6B}" type="pres">
      <dgm:prSet presAssocID="{FFF60420-B008-4E57-9B7A-8B5C4B8F1F0F}" presName="accent_3" presStyleCnt="0"/>
      <dgm:spPr/>
    </dgm:pt>
    <dgm:pt modelId="{D13D7DA6-9D1E-4150-A6AE-C6ABC36166D5}" type="pres">
      <dgm:prSet presAssocID="{FFF60420-B008-4E57-9B7A-8B5C4B8F1F0F}" presName="accentRepeatNode" presStyleLbl="solidFgAcc1" presStyleIdx="2" presStyleCnt="3"/>
      <dgm:spPr/>
    </dgm:pt>
  </dgm:ptLst>
  <dgm:cxnLst>
    <dgm:cxn modelId="{93F81D71-E405-4A06-939A-65E0B7BA129C}" type="presOf" srcId="{CB2F3BEF-FA31-40CA-87C5-7058F5D23E9E}" destId="{C7661E35-6C55-4B51-BE17-D9D67599F310}" srcOrd="0" destOrd="0" presId="urn:microsoft.com/office/officeart/2008/layout/VerticalCurvedList"/>
    <dgm:cxn modelId="{62C63869-0694-4175-851B-A15176CAA5F3}" srcId="{BD77BD33-EC30-46AC-BD24-401E734F8176}" destId="{FFF60420-B008-4E57-9B7A-8B5C4B8F1F0F}" srcOrd="2" destOrd="0" parTransId="{F58F1996-42CF-41B9-87C6-9B7541547FDC}" sibTransId="{893D8247-1D02-4E45-A80D-A06E4F50304F}"/>
    <dgm:cxn modelId="{7A3EB9C6-46B8-4637-A8EF-CD48D6A06A31}" type="presOf" srcId="{D44B0D79-7F04-44B9-9C7C-CD28C17613D0}" destId="{EE2EA9E0-CBE5-43E4-BB02-325D168626A4}" srcOrd="0" destOrd="0" presId="urn:microsoft.com/office/officeart/2008/layout/VerticalCurvedList"/>
    <dgm:cxn modelId="{896EC5C5-7225-45C4-94B4-F1EF93BF6B13}" type="presOf" srcId="{FFF60420-B008-4E57-9B7A-8B5C4B8F1F0F}" destId="{46297F79-2755-4E7F-87B4-88629DD167EF}" srcOrd="0" destOrd="0" presId="urn:microsoft.com/office/officeart/2008/layout/VerticalCurvedList"/>
    <dgm:cxn modelId="{2B0DD2CC-273B-4EDE-BB7B-16C2C8279715}" type="presOf" srcId="{BD77BD33-EC30-46AC-BD24-401E734F8176}" destId="{C1C788E7-40FA-4439-878F-2CC8367B8F22}" srcOrd="0" destOrd="0" presId="urn:microsoft.com/office/officeart/2008/layout/VerticalCurvedList"/>
    <dgm:cxn modelId="{D718D0A1-6A70-4F92-A11A-0AA06D8EF000}" type="presOf" srcId="{1B81C372-925C-46FC-96B1-2F1AAF945560}" destId="{AD2F74AD-5B6A-4346-8349-090AC68FEE9A}" srcOrd="0" destOrd="0" presId="urn:microsoft.com/office/officeart/2008/layout/VerticalCurvedList"/>
    <dgm:cxn modelId="{A6441D21-127F-4A5A-946F-CDEE8A3F4D19}" srcId="{BD77BD33-EC30-46AC-BD24-401E734F8176}" destId="{1B81C372-925C-46FC-96B1-2F1AAF945560}" srcOrd="1" destOrd="0" parTransId="{EFDD7AA1-CE6D-4DAE-A006-A48F62651F7D}" sibTransId="{EAA467BD-7E67-4E63-841E-1141B6CA2872}"/>
    <dgm:cxn modelId="{F5ABE5B7-449B-46C8-BE46-F3A4F660E09A}" srcId="{BD77BD33-EC30-46AC-BD24-401E734F8176}" destId="{D44B0D79-7F04-44B9-9C7C-CD28C17613D0}" srcOrd="0" destOrd="0" parTransId="{CBC678DE-E0F6-4248-85B7-DD8409BBE0F4}" sibTransId="{CB2F3BEF-FA31-40CA-87C5-7058F5D23E9E}"/>
    <dgm:cxn modelId="{23973F2B-2E36-4212-8916-8FDE3D1DEA15}" type="presParOf" srcId="{C1C788E7-40FA-4439-878F-2CC8367B8F22}" destId="{0B7B7FCB-7340-4C8C-9CEC-44D83247E09F}" srcOrd="0" destOrd="0" presId="urn:microsoft.com/office/officeart/2008/layout/VerticalCurvedList"/>
    <dgm:cxn modelId="{A1461F56-868E-414F-BB4E-D6E5D827D6E0}" type="presParOf" srcId="{0B7B7FCB-7340-4C8C-9CEC-44D83247E09F}" destId="{8D39F2BC-8176-4C61-8E04-72E8B55182E0}" srcOrd="0" destOrd="0" presId="urn:microsoft.com/office/officeart/2008/layout/VerticalCurvedList"/>
    <dgm:cxn modelId="{B58E238D-A290-4B3C-BC6B-6E840C009BE4}" type="presParOf" srcId="{8D39F2BC-8176-4C61-8E04-72E8B55182E0}" destId="{09BAB6D9-5BBE-46FE-9243-AD21CFADB3C1}" srcOrd="0" destOrd="0" presId="urn:microsoft.com/office/officeart/2008/layout/VerticalCurvedList"/>
    <dgm:cxn modelId="{7BE56623-B709-4FC4-B7F7-F6DB097C79BD}" type="presParOf" srcId="{8D39F2BC-8176-4C61-8E04-72E8B55182E0}" destId="{C7661E35-6C55-4B51-BE17-D9D67599F310}" srcOrd="1" destOrd="0" presId="urn:microsoft.com/office/officeart/2008/layout/VerticalCurvedList"/>
    <dgm:cxn modelId="{CB9E8915-3087-480C-BD0C-2D7766C60D4B}" type="presParOf" srcId="{8D39F2BC-8176-4C61-8E04-72E8B55182E0}" destId="{7DF117A4-BB7B-4C63-B83D-1D769ED77955}" srcOrd="2" destOrd="0" presId="urn:microsoft.com/office/officeart/2008/layout/VerticalCurvedList"/>
    <dgm:cxn modelId="{B967515A-A013-47A1-9ABE-65B86F7858CA}" type="presParOf" srcId="{8D39F2BC-8176-4C61-8E04-72E8B55182E0}" destId="{79FA0555-FEE1-4173-AD86-0A4FAA4240E0}" srcOrd="3" destOrd="0" presId="urn:microsoft.com/office/officeart/2008/layout/VerticalCurvedList"/>
    <dgm:cxn modelId="{6313D044-B3F5-4F6B-91AA-B3220BB771B4}" type="presParOf" srcId="{0B7B7FCB-7340-4C8C-9CEC-44D83247E09F}" destId="{EE2EA9E0-CBE5-43E4-BB02-325D168626A4}" srcOrd="1" destOrd="0" presId="urn:microsoft.com/office/officeart/2008/layout/VerticalCurvedList"/>
    <dgm:cxn modelId="{92A53AA7-E1FA-4621-B08C-43154B2CF9CD}" type="presParOf" srcId="{0B7B7FCB-7340-4C8C-9CEC-44D83247E09F}" destId="{F906E761-2B35-4D8A-8B73-C29A5CF5CBDF}" srcOrd="2" destOrd="0" presId="urn:microsoft.com/office/officeart/2008/layout/VerticalCurvedList"/>
    <dgm:cxn modelId="{D55DA5FC-F410-4DB2-A861-723F62FD452E}" type="presParOf" srcId="{F906E761-2B35-4D8A-8B73-C29A5CF5CBDF}" destId="{27878C57-BBF6-4C22-88FA-1C3D4933722D}" srcOrd="0" destOrd="0" presId="urn:microsoft.com/office/officeart/2008/layout/VerticalCurvedList"/>
    <dgm:cxn modelId="{65EDC12D-7A6C-44CD-9B2E-534091DD3EBA}" type="presParOf" srcId="{0B7B7FCB-7340-4C8C-9CEC-44D83247E09F}" destId="{AD2F74AD-5B6A-4346-8349-090AC68FEE9A}" srcOrd="3" destOrd="0" presId="urn:microsoft.com/office/officeart/2008/layout/VerticalCurvedList"/>
    <dgm:cxn modelId="{2A8E442C-0898-486E-BC5E-A9134C112EAB}" type="presParOf" srcId="{0B7B7FCB-7340-4C8C-9CEC-44D83247E09F}" destId="{EC0276CD-B669-4245-86BE-66420155BEF4}" srcOrd="4" destOrd="0" presId="urn:microsoft.com/office/officeart/2008/layout/VerticalCurvedList"/>
    <dgm:cxn modelId="{369EC340-E384-4544-835E-4484BB6C40F2}" type="presParOf" srcId="{EC0276CD-B669-4245-86BE-66420155BEF4}" destId="{E63EBB38-5984-4F74-98F1-254621592311}" srcOrd="0" destOrd="0" presId="urn:microsoft.com/office/officeart/2008/layout/VerticalCurvedList"/>
    <dgm:cxn modelId="{1E63A9F0-B296-4051-8B8C-0ABE21CEA6EC}" type="presParOf" srcId="{0B7B7FCB-7340-4C8C-9CEC-44D83247E09F}" destId="{46297F79-2755-4E7F-87B4-88629DD167EF}" srcOrd="5" destOrd="0" presId="urn:microsoft.com/office/officeart/2008/layout/VerticalCurvedList"/>
    <dgm:cxn modelId="{B9F96E68-9B90-4FE6-8E86-D97003D8589E}" type="presParOf" srcId="{0B7B7FCB-7340-4C8C-9CEC-44D83247E09F}" destId="{00F75627-8B37-47AF-A999-4F6E49849E6B}" srcOrd="6" destOrd="0" presId="urn:microsoft.com/office/officeart/2008/layout/VerticalCurvedList"/>
    <dgm:cxn modelId="{197D7BCF-C267-45C6-8106-042E60027078}" type="presParOf" srcId="{00F75627-8B37-47AF-A999-4F6E49849E6B}" destId="{D13D7DA6-9D1E-4150-A6AE-C6ABC36166D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904BC7F-E99E-4F03-A3CA-571B3A3BB0A0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65D11509-8CA3-4FC6-AD6B-A2E631C20CA5}">
      <dgm:prSet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effectLst>
          <a:reflection blurRad="6350" stA="50000" endA="300" endPos="90000" dist="50800" dir="5400000" sy="-100000" algn="bl" rotWithShape="0"/>
        </a:effectLst>
      </dgm:spPr>
      <dgm:t>
        <a:bodyPr/>
        <a:lstStyle/>
        <a:p>
          <a:pPr marL="1347788" indent="0" algn="ctr" rtl="0">
            <a:tabLst>
              <a:tab pos="1069975" algn="l"/>
            </a:tabLst>
          </a:pPr>
          <a:r>
            <a:rPr lang="uk-UA" sz="4400" b="1" dirty="0" smtClean="0">
              <a:solidFill>
                <a:schemeClr val="tx1"/>
              </a:solidFill>
            </a:rPr>
            <a:t>Домашнє завдання</a:t>
          </a:r>
          <a:endParaRPr lang="ru-RU" sz="4400" b="1" dirty="0">
            <a:solidFill>
              <a:schemeClr val="tx1"/>
            </a:solidFill>
          </a:endParaRPr>
        </a:p>
      </dgm:t>
    </dgm:pt>
    <dgm:pt modelId="{2CF91512-1C0B-422A-B397-94CB6CB904EC}" type="sibTrans" cxnId="{9BE98F44-5356-4654-ABA3-D1882984C193}">
      <dgm:prSet/>
      <dgm:spPr/>
      <dgm:t>
        <a:bodyPr/>
        <a:lstStyle/>
        <a:p>
          <a:endParaRPr lang="uk-UA"/>
        </a:p>
      </dgm:t>
    </dgm:pt>
    <dgm:pt modelId="{656D0BAA-89C9-4E12-8284-1E2A3F2DC076}" type="parTrans" cxnId="{9BE98F44-5356-4654-ABA3-D1882984C193}">
      <dgm:prSet/>
      <dgm:spPr/>
      <dgm:t>
        <a:bodyPr/>
        <a:lstStyle/>
        <a:p>
          <a:endParaRPr lang="uk-UA"/>
        </a:p>
      </dgm:t>
    </dgm:pt>
    <dgm:pt modelId="{96DFDAB9-98F9-4C09-A456-FFDF311023EE}" type="pres">
      <dgm:prSet presAssocID="{7904BC7F-E99E-4F03-A3CA-571B3A3BB0A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F17D2CF3-A9F0-4978-9E11-38F3D9F908DF}" type="pres">
      <dgm:prSet presAssocID="{65D11509-8CA3-4FC6-AD6B-A2E631C20CA5}" presName="parentText" presStyleLbl="node1" presStyleIdx="0" presStyleCnt="1" custScaleY="309626" custLinFactY="-20166" custLinFactNeighborX="-74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C8818575-D05C-465F-82FE-0E316F0B13B8}" type="presOf" srcId="{7904BC7F-E99E-4F03-A3CA-571B3A3BB0A0}" destId="{96DFDAB9-98F9-4C09-A456-FFDF311023EE}" srcOrd="0" destOrd="0" presId="urn:microsoft.com/office/officeart/2005/8/layout/vList2"/>
    <dgm:cxn modelId="{9BE98F44-5356-4654-ABA3-D1882984C193}" srcId="{7904BC7F-E99E-4F03-A3CA-571B3A3BB0A0}" destId="{65D11509-8CA3-4FC6-AD6B-A2E631C20CA5}" srcOrd="0" destOrd="0" parTransId="{656D0BAA-89C9-4E12-8284-1E2A3F2DC076}" sibTransId="{2CF91512-1C0B-422A-B397-94CB6CB904EC}"/>
    <dgm:cxn modelId="{D027676E-CB16-4038-9E69-66012A2E37ED}" type="presOf" srcId="{65D11509-8CA3-4FC6-AD6B-A2E631C20CA5}" destId="{F17D2CF3-A9F0-4978-9E11-38F3D9F908DF}" srcOrd="0" destOrd="0" presId="urn:microsoft.com/office/officeart/2005/8/layout/vList2"/>
    <dgm:cxn modelId="{71EC043A-B2CE-4C16-BD48-76024F1D1B91}" type="presParOf" srcId="{96DFDAB9-98F9-4C09-A456-FFDF311023EE}" destId="{F17D2CF3-A9F0-4978-9E11-38F3D9F908D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7D2CF3-A9F0-4978-9E11-38F3D9F908DF}">
      <dsp:nvSpPr>
        <dsp:cNvPr id="0" name=""/>
        <dsp:cNvSpPr/>
      </dsp:nvSpPr>
      <dsp:spPr>
        <a:xfrm>
          <a:off x="0" y="0"/>
          <a:ext cx="8291264" cy="1737161"/>
        </a:xfrm>
        <a:prstGeom prst="round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reflection blurRad="6350" stA="50000" endA="300" endPos="90000" dist="50800" dir="5400000" sy="-100000" algn="bl" rotWithShape="0"/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400" b="1" kern="1200" dirty="0" smtClean="0">
              <a:solidFill>
                <a:schemeClr val="tx1"/>
              </a:solidFill>
            </a:rPr>
            <a:t>Електронні таблиці</a:t>
          </a:r>
          <a:endParaRPr lang="en-US" sz="4400" b="1" kern="1200" dirty="0" smtClean="0">
            <a:solidFill>
              <a:schemeClr val="tx1"/>
            </a:solidFill>
          </a:endParaRPr>
        </a:p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400" b="1" kern="1200" dirty="0" smtClean="0">
              <a:solidFill>
                <a:schemeClr val="tx1"/>
              </a:solidFill>
            </a:rPr>
            <a:t> MS Excel</a:t>
          </a:r>
          <a:endParaRPr lang="ru-RU" sz="4400" b="1" kern="1200" dirty="0">
            <a:solidFill>
              <a:schemeClr val="tx1"/>
            </a:solidFill>
          </a:endParaRPr>
        </a:p>
      </dsp:txBody>
      <dsp:txXfrm>
        <a:off x="84801" y="84801"/>
        <a:ext cx="8121662" cy="15675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7D2CF3-A9F0-4978-9E11-38F3D9F908DF}">
      <dsp:nvSpPr>
        <dsp:cNvPr id="0" name=""/>
        <dsp:cNvSpPr/>
      </dsp:nvSpPr>
      <dsp:spPr>
        <a:xfrm>
          <a:off x="0" y="0"/>
          <a:ext cx="8639567" cy="2261528"/>
        </a:xfrm>
        <a:prstGeom prst="roundRect">
          <a:avLst/>
        </a:prstGeom>
        <a:noFill/>
        <a:ln>
          <a:noFill/>
        </a:ln>
        <a:effectLst>
          <a:reflection blurRad="6350" stA="50000" endA="300" endPos="90000" dist="50800" dir="5400000" sy="-100000" algn="bl" rotWithShape="0"/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1255713" lvl="0" indent="-1255713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Тема:          </a:t>
          </a:r>
          <a:r>
            <a:rPr lang="uk-UA" sz="3600" b="1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Виконання обчислень в табличному процесорі MS Excel</a:t>
          </a:r>
          <a:endParaRPr lang="ru-RU" sz="3600" b="1" kern="1200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0399" y="110399"/>
        <a:ext cx="8418769" cy="20407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661E35-6C55-4B51-BE17-D9D67599F310}">
      <dsp:nvSpPr>
        <dsp:cNvPr id="0" name=""/>
        <dsp:cNvSpPr/>
      </dsp:nvSpPr>
      <dsp:spPr>
        <a:xfrm>
          <a:off x="-2965300" y="-456751"/>
          <a:ext cx="3537640" cy="3537640"/>
        </a:xfrm>
        <a:prstGeom prst="blockArc">
          <a:avLst>
            <a:gd name="adj1" fmla="val 18900000"/>
            <a:gd name="adj2" fmla="val 2700000"/>
            <a:gd name="adj3" fmla="val 611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2EA9E0-CBE5-43E4-BB02-325D168626A4}">
      <dsp:nvSpPr>
        <dsp:cNvPr id="0" name=""/>
        <dsp:cNvSpPr/>
      </dsp:nvSpPr>
      <dsp:spPr>
        <a:xfrm>
          <a:off x="358217" y="225463"/>
          <a:ext cx="2567032" cy="61351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6582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b="1" i="1" kern="1200" dirty="0">
              <a:solidFill>
                <a:srgbClr val="FFFFFF"/>
              </a:solidFill>
            </a:rPr>
            <a:t>відносне</a:t>
          </a:r>
          <a:endParaRPr lang="uk-UA" sz="2700" i="1" kern="1200" dirty="0"/>
        </a:p>
      </dsp:txBody>
      <dsp:txXfrm>
        <a:off x="358217" y="225463"/>
        <a:ext cx="2567032" cy="613517"/>
      </dsp:txXfrm>
    </dsp:sp>
    <dsp:sp modelId="{27878C57-BBF6-4C22-88FA-1C3D4933722D}">
      <dsp:nvSpPr>
        <dsp:cNvPr id="0" name=""/>
        <dsp:cNvSpPr/>
      </dsp:nvSpPr>
      <dsp:spPr>
        <a:xfrm>
          <a:off x="39980" y="196810"/>
          <a:ext cx="656034" cy="6560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D2F74AD-5B6A-4346-8349-090AC68FEE9A}">
      <dsp:nvSpPr>
        <dsp:cNvPr id="0" name=""/>
        <dsp:cNvSpPr/>
      </dsp:nvSpPr>
      <dsp:spPr>
        <a:xfrm>
          <a:off x="558772" y="1005309"/>
          <a:ext cx="2376257" cy="613517"/>
        </a:xfrm>
        <a:prstGeom prst="rect">
          <a:avLst/>
        </a:prstGeom>
        <a:solidFill>
          <a:srgbClr val="7030A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6582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b="1" i="1" kern="1200" dirty="0">
              <a:solidFill>
                <a:srgbClr val="FFFFFF"/>
              </a:solidFill>
            </a:rPr>
            <a:t>абсолютне</a:t>
          </a:r>
          <a:endParaRPr lang="uk-UA" sz="2700" i="1" kern="1200" dirty="0"/>
        </a:p>
      </dsp:txBody>
      <dsp:txXfrm>
        <a:off x="558772" y="1005309"/>
        <a:ext cx="2376257" cy="613517"/>
      </dsp:txXfrm>
    </dsp:sp>
    <dsp:sp modelId="{E63EBB38-5984-4F74-98F1-254621592311}">
      <dsp:nvSpPr>
        <dsp:cNvPr id="0" name=""/>
        <dsp:cNvSpPr/>
      </dsp:nvSpPr>
      <dsp:spPr>
        <a:xfrm>
          <a:off x="230755" y="984051"/>
          <a:ext cx="656034" cy="6560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6297F79-2755-4E7F-87B4-88629DD167EF}">
      <dsp:nvSpPr>
        <dsp:cNvPr id="0" name=""/>
        <dsp:cNvSpPr/>
      </dsp:nvSpPr>
      <dsp:spPr>
        <a:xfrm>
          <a:off x="367997" y="1792550"/>
          <a:ext cx="2567032" cy="613517"/>
        </a:xfrm>
        <a:prstGeom prst="rect">
          <a:avLst/>
        </a:prstGeom>
        <a:solidFill>
          <a:srgbClr val="008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16582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b="1" i="1" kern="1200" dirty="0">
              <a:solidFill>
                <a:srgbClr val="FFFFFF"/>
              </a:solidFill>
            </a:rPr>
            <a:t>мішане</a:t>
          </a:r>
          <a:endParaRPr lang="uk-UA" sz="2700" i="1" kern="1200" dirty="0">
            <a:solidFill>
              <a:srgbClr val="002060"/>
            </a:solidFill>
          </a:endParaRPr>
        </a:p>
      </dsp:txBody>
      <dsp:txXfrm>
        <a:off x="367997" y="1792550"/>
        <a:ext cx="2567032" cy="613517"/>
      </dsp:txXfrm>
    </dsp:sp>
    <dsp:sp modelId="{D13D7DA6-9D1E-4150-A6AE-C6ABC36166D5}">
      <dsp:nvSpPr>
        <dsp:cNvPr id="0" name=""/>
        <dsp:cNvSpPr/>
      </dsp:nvSpPr>
      <dsp:spPr>
        <a:xfrm>
          <a:off x="39980" y="1771292"/>
          <a:ext cx="656034" cy="6560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7D2CF3-A9F0-4978-9E11-38F3D9F908DF}">
      <dsp:nvSpPr>
        <dsp:cNvPr id="0" name=""/>
        <dsp:cNvSpPr/>
      </dsp:nvSpPr>
      <dsp:spPr>
        <a:xfrm>
          <a:off x="0" y="71649"/>
          <a:ext cx="8291264" cy="1411443"/>
        </a:xfrm>
        <a:prstGeom prst="round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reflection blurRad="6350" stA="50000" endA="300" endPos="90000" dist="50800" dir="5400000" sy="-100000" algn="bl" rotWithShape="0"/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1347788" lvl="0" indent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  <a:tabLst>
              <a:tab pos="1069975" algn="l"/>
            </a:tabLst>
          </a:pPr>
          <a:r>
            <a:rPr lang="uk-UA" sz="4400" b="1" kern="1200" dirty="0" smtClean="0">
              <a:solidFill>
                <a:schemeClr val="tx1"/>
              </a:solidFill>
            </a:rPr>
            <a:t>Домашнє завдання</a:t>
          </a:r>
          <a:endParaRPr lang="ru-RU" sz="4400" b="1" kern="1200" dirty="0">
            <a:solidFill>
              <a:schemeClr val="tx1"/>
            </a:solidFill>
          </a:endParaRPr>
        </a:p>
      </dsp:txBody>
      <dsp:txXfrm>
        <a:off x="68901" y="140550"/>
        <a:ext cx="8153462" cy="12736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BFFC97-66C2-4B55-B842-AFC5ABB8AA5B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AFFEAC-60BF-4B0E-8A41-4C573EFB9F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212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FFEAC-60BF-4B0E-8A41-4C573EFB9F1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FFEAC-60BF-4B0E-8A41-4C573EFB9F15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FFEAC-60BF-4B0E-8A41-4C573EFB9F15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646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teach-inf.at.ua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і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5"/>
          <p:cNvSpPr>
            <a:spLocks noChangeArrowheads="1"/>
          </p:cNvSpPr>
          <p:nvPr userDrawn="1"/>
        </p:nvSpPr>
        <p:spPr bwMode="gray">
          <a:xfrm>
            <a:off x="0" y="798521"/>
            <a:ext cx="9144000" cy="312737"/>
          </a:xfrm>
          <a:prstGeom prst="rect">
            <a:avLst/>
          </a:prstGeom>
          <a:solidFill>
            <a:srgbClr val="19426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8" name="Rectangle 16"/>
          <p:cNvSpPr>
            <a:spLocks noChangeArrowheads="1"/>
          </p:cNvSpPr>
          <p:nvPr userDrawn="1"/>
        </p:nvSpPr>
        <p:spPr bwMode="white">
          <a:xfrm>
            <a:off x="0" y="12"/>
            <a:ext cx="9144000" cy="836613"/>
          </a:xfrm>
          <a:prstGeom prst="rect">
            <a:avLst/>
          </a:prstGeom>
          <a:solidFill>
            <a:srgbClr val="398A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grpSp>
        <p:nvGrpSpPr>
          <p:cNvPr id="2" name="Group 17"/>
          <p:cNvGrpSpPr>
            <a:grpSpLocks/>
          </p:cNvGrpSpPr>
          <p:nvPr userDrawn="1"/>
        </p:nvGrpSpPr>
        <p:grpSpPr bwMode="auto">
          <a:xfrm>
            <a:off x="7715678" y="188919"/>
            <a:ext cx="1248966" cy="1512887"/>
            <a:chOff x="4604" y="119"/>
            <a:chExt cx="1049" cy="953"/>
          </a:xfrm>
        </p:grpSpPr>
        <p:sp>
          <p:nvSpPr>
            <p:cNvPr id="10" name="Oval 18"/>
            <p:cNvSpPr>
              <a:spLocks noChangeArrowheads="1"/>
            </p:cNvSpPr>
            <p:nvPr userDrawn="1"/>
          </p:nvSpPr>
          <p:spPr bwMode="gray">
            <a:xfrm>
              <a:off x="4921" y="845"/>
              <a:ext cx="732" cy="227"/>
            </a:xfrm>
            <a:prstGeom prst="ellipse">
              <a:avLst/>
            </a:prstGeom>
            <a:gradFill rotWithShape="1">
              <a:gsLst>
                <a:gs pos="0">
                  <a:srgbClr val="19426B"/>
                </a:gs>
                <a:gs pos="100000">
                  <a:srgbClr val="19426B">
                    <a:gamma/>
                    <a:tint val="0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1" name="Oval 19"/>
            <p:cNvSpPr>
              <a:spLocks noChangeArrowheads="1"/>
            </p:cNvSpPr>
            <p:nvPr userDrawn="1"/>
          </p:nvSpPr>
          <p:spPr bwMode="gray">
            <a:xfrm>
              <a:off x="4604" y="119"/>
              <a:ext cx="932" cy="9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dist="63500" dir="2212194" algn="ctr" rotWithShape="0">
                <a:srgbClr val="19426B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2" name="Freeform 20" descr="4"/>
            <p:cNvSpPr>
              <a:spLocks/>
            </p:cNvSpPr>
            <p:nvPr userDrawn="1"/>
          </p:nvSpPr>
          <p:spPr bwMode="gray">
            <a:xfrm>
              <a:off x="5077" y="281"/>
              <a:ext cx="426" cy="588"/>
            </a:xfrm>
            <a:custGeom>
              <a:avLst/>
              <a:gdLst>
                <a:gd name="T0" fmla="*/ 951 w 1348"/>
                <a:gd name="T1" fmla="*/ 1963 h 1963"/>
                <a:gd name="T2" fmla="*/ 1338 w 1348"/>
                <a:gd name="T3" fmla="*/ 977 h 1963"/>
                <a:gd name="T4" fmla="*/ 905 w 1348"/>
                <a:gd name="T5" fmla="*/ 0 h 1963"/>
                <a:gd name="T6" fmla="*/ 0 w 1348"/>
                <a:gd name="T7" fmla="*/ 987 h 1963"/>
                <a:gd name="T8" fmla="*/ 951 w 1348"/>
                <a:gd name="T9" fmla="*/ 1963 h 1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8" h="1963">
                  <a:moveTo>
                    <a:pt x="951" y="1963"/>
                  </a:moveTo>
                  <a:cubicBezTo>
                    <a:pt x="1244" y="1689"/>
                    <a:pt x="1348" y="1323"/>
                    <a:pt x="1338" y="977"/>
                  </a:cubicBezTo>
                  <a:cubicBezTo>
                    <a:pt x="1329" y="629"/>
                    <a:pt x="1132" y="226"/>
                    <a:pt x="905" y="0"/>
                  </a:cubicBezTo>
                  <a:lnTo>
                    <a:pt x="0" y="987"/>
                  </a:lnTo>
                  <a:lnTo>
                    <a:pt x="951" y="1963"/>
                  </a:lnTo>
                  <a:close/>
                </a:path>
              </a:pathLst>
            </a:cu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3" name="Freeform 21" descr="1"/>
            <p:cNvSpPr>
              <a:spLocks/>
            </p:cNvSpPr>
            <p:nvPr userDrawn="1"/>
          </p:nvSpPr>
          <p:spPr bwMode="gray">
            <a:xfrm>
              <a:off x="4779" y="144"/>
              <a:ext cx="572" cy="416"/>
            </a:xfrm>
            <a:custGeom>
              <a:avLst/>
              <a:gdLst>
                <a:gd name="T0" fmla="*/ 905 w 1810"/>
                <a:gd name="T1" fmla="*/ 1388 h 1388"/>
                <a:gd name="T2" fmla="*/ 1810 w 1810"/>
                <a:gd name="T3" fmla="*/ 408 h 1388"/>
                <a:gd name="T4" fmla="*/ 874 w 1810"/>
                <a:gd name="T5" fmla="*/ 40 h 1388"/>
                <a:gd name="T6" fmla="*/ 0 w 1810"/>
                <a:gd name="T7" fmla="*/ 409 h 1388"/>
                <a:gd name="T8" fmla="*/ 905 w 1810"/>
                <a:gd name="T9" fmla="*/ 1388 h 1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0" h="1388">
                  <a:moveTo>
                    <a:pt x="905" y="1388"/>
                  </a:moveTo>
                  <a:lnTo>
                    <a:pt x="1810" y="408"/>
                  </a:lnTo>
                  <a:cubicBezTo>
                    <a:pt x="1612" y="189"/>
                    <a:pt x="1272" y="0"/>
                    <a:pt x="874" y="40"/>
                  </a:cubicBezTo>
                  <a:cubicBezTo>
                    <a:pt x="541" y="52"/>
                    <a:pt x="252" y="162"/>
                    <a:pt x="0" y="409"/>
                  </a:cubicBezTo>
                  <a:lnTo>
                    <a:pt x="905" y="1388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4" name="Freeform 22" descr="2"/>
            <p:cNvSpPr>
              <a:spLocks/>
            </p:cNvSpPr>
            <p:nvPr userDrawn="1"/>
          </p:nvSpPr>
          <p:spPr bwMode="gray">
            <a:xfrm>
              <a:off x="4629" y="286"/>
              <a:ext cx="419" cy="572"/>
            </a:xfrm>
            <a:custGeom>
              <a:avLst/>
              <a:gdLst>
                <a:gd name="T0" fmla="*/ 1325 w 1325"/>
                <a:gd name="T1" fmla="*/ 960 h 1910"/>
                <a:gd name="T2" fmla="*/ 414 w 1325"/>
                <a:gd name="T3" fmla="*/ 0 h 1910"/>
                <a:gd name="T4" fmla="*/ 27 w 1325"/>
                <a:gd name="T5" fmla="*/ 1014 h 1910"/>
                <a:gd name="T6" fmla="*/ 402 w 1325"/>
                <a:gd name="T7" fmla="*/ 1910 h 1910"/>
                <a:gd name="T8" fmla="*/ 1325 w 1325"/>
                <a:gd name="T9" fmla="*/ 960 h 1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5" h="1910">
                  <a:moveTo>
                    <a:pt x="1325" y="960"/>
                  </a:moveTo>
                  <a:lnTo>
                    <a:pt x="414" y="0"/>
                  </a:lnTo>
                  <a:cubicBezTo>
                    <a:pt x="238" y="162"/>
                    <a:pt x="0" y="570"/>
                    <a:pt x="27" y="1014"/>
                  </a:cubicBezTo>
                  <a:cubicBezTo>
                    <a:pt x="53" y="1458"/>
                    <a:pt x="233" y="1748"/>
                    <a:pt x="402" y="1910"/>
                  </a:cubicBezTo>
                  <a:lnTo>
                    <a:pt x="1325" y="960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5" name="Freeform 23" descr="55282"/>
            <p:cNvSpPr>
              <a:spLocks/>
            </p:cNvSpPr>
            <p:nvPr userDrawn="1"/>
          </p:nvSpPr>
          <p:spPr bwMode="gray">
            <a:xfrm>
              <a:off x="4770" y="585"/>
              <a:ext cx="590" cy="418"/>
            </a:xfrm>
            <a:custGeom>
              <a:avLst/>
              <a:gdLst>
                <a:gd name="T0" fmla="*/ 927 w 1866"/>
                <a:gd name="T1" fmla="*/ 0 h 1398"/>
                <a:gd name="T2" fmla="*/ 0 w 1866"/>
                <a:gd name="T3" fmla="*/ 975 h 1398"/>
                <a:gd name="T4" fmla="*/ 996 w 1866"/>
                <a:gd name="T5" fmla="*/ 1387 h 1398"/>
                <a:gd name="T6" fmla="*/ 1866 w 1866"/>
                <a:gd name="T7" fmla="*/ 996 h 1398"/>
                <a:gd name="T8" fmla="*/ 927 w 1866"/>
                <a:gd name="T9" fmla="*/ 0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6" h="1398">
                  <a:moveTo>
                    <a:pt x="927" y="0"/>
                  </a:moveTo>
                  <a:lnTo>
                    <a:pt x="0" y="975"/>
                  </a:lnTo>
                  <a:cubicBezTo>
                    <a:pt x="203" y="1204"/>
                    <a:pt x="607" y="1398"/>
                    <a:pt x="996" y="1387"/>
                  </a:cubicBezTo>
                  <a:cubicBezTo>
                    <a:pt x="1385" y="1375"/>
                    <a:pt x="1707" y="1159"/>
                    <a:pt x="1866" y="996"/>
                  </a:cubicBezTo>
                  <a:lnTo>
                    <a:pt x="927" y="0"/>
                  </a:ln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6" name="Oval 24"/>
            <p:cNvSpPr>
              <a:spLocks noChangeArrowheads="1"/>
            </p:cNvSpPr>
            <p:nvPr userDrawn="1"/>
          </p:nvSpPr>
          <p:spPr bwMode="gray">
            <a:xfrm>
              <a:off x="4914" y="438"/>
              <a:ext cx="329" cy="3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sp>
        <p:nvSpPr>
          <p:cNvPr id="17" name="TextBox 16"/>
          <p:cNvSpPr txBox="1"/>
          <p:nvPr userDrawn="1"/>
        </p:nvSpPr>
        <p:spPr>
          <a:xfrm>
            <a:off x="8082930" y="566632"/>
            <a:ext cx="5673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4400" b="1" i="1" dirty="0">
                <a:solidFill>
                  <a:srgbClr val="19426B"/>
                </a:solidFill>
                <a:latin typeface="Arial" panose="020B0604020202020204" pitchFamily="34" charset="0"/>
              </a:rPr>
              <a:t>8</a:t>
            </a:r>
          </a:p>
        </p:txBody>
      </p:sp>
      <p:grpSp>
        <p:nvGrpSpPr>
          <p:cNvPr id="3" name="Групувати 18"/>
          <p:cNvGrpSpPr/>
          <p:nvPr userDrawn="1"/>
        </p:nvGrpSpPr>
        <p:grpSpPr>
          <a:xfrm>
            <a:off x="-11419" y="6529738"/>
            <a:ext cx="3510390" cy="543725"/>
            <a:chOff x="467544" y="6485698"/>
            <a:chExt cx="4680520" cy="543723"/>
          </a:xfrm>
        </p:grpSpPr>
        <p:pic>
          <p:nvPicPr>
            <p:cNvPr id="20" name="Picture 3" descr="E:\Робота\Вчитель Інформатики\~~~Сайт~~~\teach-inf.at.ua\FTP\krfb_6465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6296" y="6485698"/>
              <a:ext cx="321568" cy="3215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467544" y="6506203"/>
              <a:ext cx="4680520" cy="523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9426B"/>
                  </a:solidFill>
                  <a:latin typeface="Verdana"/>
                </a:rPr>
                <a:t>© </a:t>
              </a:r>
              <a:r>
                <a:rPr lang="uk-UA" sz="1400" i="1" dirty="0">
                  <a:solidFill>
                    <a:srgbClr val="19426B"/>
                  </a:solidFill>
                  <a:latin typeface="Verdana"/>
                </a:rPr>
                <a:t>Вивчаємо інформатику        </a:t>
              </a:r>
              <a:r>
                <a:rPr lang="en-US" sz="1400" b="1" i="1" dirty="0">
                  <a:solidFill>
                    <a:srgbClr val="19426B"/>
                  </a:solidFill>
                  <a:latin typeface="Verdana"/>
                  <a:hlinkClick r:id="rId7" tooltip="Перейти на сайт"/>
                </a:rPr>
                <a:t>teach-inf.at.ua</a:t>
              </a:r>
              <a:endParaRPr lang="ru-RU" sz="1400" b="1" i="1" dirty="0">
                <a:solidFill>
                  <a:srgbClr val="19426B"/>
                </a:solidFill>
                <a:latin typeface="Verdana"/>
              </a:endParaRPr>
            </a:p>
          </p:txBody>
        </p:sp>
      </p:grpSp>
      <p:sp>
        <p:nvSpPr>
          <p:cNvPr id="22" name="Заголовок 1"/>
          <p:cNvSpPr>
            <a:spLocks noGrp="1"/>
          </p:cNvSpPr>
          <p:nvPr>
            <p:ph type="title"/>
          </p:nvPr>
        </p:nvSpPr>
        <p:spPr>
          <a:xfrm>
            <a:off x="878016" y="162512"/>
            <a:ext cx="6790466" cy="53282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lnSpcReduction="10000"/>
          </a:bodyPr>
          <a:lstStyle>
            <a:lvl1pPr>
              <a:defRPr kumimoji="0" lang="uk-UA" sz="3200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</a:defRPr>
            </a:lvl1pPr>
          </a:lstStyle>
          <a:p>
            <a:pPr marL="0" lvl="0" fontAlgn="base">
              <a:lnSpc>
                <a:spcPct val="100000"/>
              </a:lnSpc>
              <a:spcAft>
                <a:spcPct val="0"/>
              </a:spcAft>
            </a:pPr>
            <a:r>
              <a:rPr lang="uk-UA" dirty="0"/>
              <a:t>Зразок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717398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BOSS%20834\&#1056;&#1072;&#1073;&#1086;&#1095;&#1080;&#1081;%20&#1089;&#1090;&#1086;&#1083;\&#1074;&#1110;&#1076;&#1082;&#1088;&#1080;&#1090;&#1077;\&#1074;&#1110;&#1076;&#1082;&#1088;&#1080;&#1090;&#1077;%20&#1045;&#1060;-21\&#1042;&#1110;&#1076;&#1086;&#1084;&#1110;&#1089;&#1090;&#1100;.xlsx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hyperlink" Target="file:///C:\Documents%20and%20Settings\BOSS%20834\&#1056;&#1072;&#1073;&#1086;&#1095;&#1080;&#1081;%20&#1089;&#1090;&#1086;&#1083;\&#1074;&#1110;&#1076;&#1082;&#1088;&#1080;&#1090;&#1077;\&#1074;&#1110;&#1076;&#1082;&#1088;&#1080;&#1090;&#1077;%20&#1045;&#1060;-21\&#1042;&#1110;&#1076;&#1086;&#1084;&#1110;&#1089;&#1090;&#1100;.xlsx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slide" Target="slide18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slide" Target="slide14.xml"/><Relationship Id="rId7" Type="http://schemas.openxmlformats.org/officeDocument/2006/relationships/diagramColors" Target="../diagrams/colors3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hyperlink" Target="file:///G:\&#1042;&#1110;&#1076;&#1082;&#1088;&#1080;&#1090;&#1077;%20&#1045;&#1060;-21\&#1074;&#1110;&#1076;&#1082;&#1088;&#1080;&#1090;&#1077;%20&#1045;&#1060;-21\&#1042;&#1110;&#1076;&#1086;&#1084;&#1110;&#1089;&#1090;&#1100;.xlsx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mailto:sbir257@ukr.net" TargetMode="External"/><Relationship Id="rId3" Type="http://schemas.openxmlformats.org/officeDocument/2006/relationships/diagramLayout" Target="../diagrams/layout4.xml"/><Relationship Id="rId7" Type="http://schemas.openxmlformats.org/officeDocument/2006/relationships/image" Target="../media/image9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slide" Target="slide2.xml"/><Relationship Id="rId9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hyperlink" Target="file:///G:\&#1042;&#1110;&#1076;&#1082;&#1088;&#1080;&#1090;&#1077;%20&#1045;&#1060;-21\&#1074;&#1110;&#1076;&#1082;&#1088;&#1080;&#1090;&#1077;%20&#1045;&#1060;-21\&#1042;&#1110;&#1076;&#1086;&#1084;&#1110;&#1089;&#1090;&#1100;.xlsx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69185"/>
            <a:ext cx="6400800" cy="2283490"/>
          </a:xfrm>
        </p:spPr>
        <p:txBody>
          <a:bodyPr>
            <a:normAutofit lnSpcReduction="10000"/>
          </a:bodyPr>
          <a:lstStyle/>
          <a:p>
            <a:pPr algn="just"/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Знання повинні набуватися таким чином, щоб наступні </a:t>
            </a:r>
            <a:r>
              <a:rPr lang="uk-UA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грунтувалися</a:t>
            </a:r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попередніх, і попередні зміцнювалися наступними.</a:t>
            </a:r>
          </a:p>
          <a:p>
            <a:pPr indent="2603500" algn="l">
              <a:tabLst>
                <a:tab pos="2417763" algn="l"/>
              </a:tabLst>
            </a:pPr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Я.А. </a:t>
            </a:r>
            <a:r>
              <a:rPr lang="uk-UA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Коменський</a:t>
            </a:r>
            <a:endParaRPr lang="uk-UA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lumMod val="40000"/>
                <a:lumOff val="6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62" y="3186113"/>
            <a:ext cx="24384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627784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734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203675"/>
            <a:ext cx="9144000" cy="6306604"/>
            <a:chOff x="62486" y="17494"/>
            <a:chExt cx="8291264" cy="3944581"/>
          </a:xfrm>
          <a:scene3d>
            <a:camera prst="orthographicFront"/>
            <a:lightRig rig="threePt" dir="t">
              <a:rot lat="0" lon="0" rev="7500000"/>
            </a:lightRig>
          </a:scene3d>
        </p:grpSpPr>
        <p:sp useBgFill="1">
          <p:nvSpPr>
            <p:cNvPr id="6" name="Скругленный прямоугольник 5"/>
            <p:cNvSpPr/>
            <p:nvPr/>
          </p:nvSpPr>
          <p:spPr>
            <a:xfrm>
              <a:off x="62486" y="17494"/>
              <a:ext cx="8291264" cy="3944581"/>
            </a:xfrm>
            <a:prstGeom prst="roundRect">
              <a:avLst/>
            </a:prstGeom>
            <a:effectLst>
              <a:reflection blurRad="6350" stA="50000" endA="300" endPos="90000" dist="50800" dir="5400000" sy="-100000" algn="bl" rotWithShape="0"/>
            </a:effectLst>
            <a:sp3d prstMaterial="plastic">
              <a:bevelT w="127000" h="25400" prst="relaxedInse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marL="449263" algn="ctr"/>
              <a:r>
                <a:rPr lang="uk-UA" sz="3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Оператори в </a:t>
              </a:r>
              <a:r>
                <a:rPr lang="en-US" sz="3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Excel</a:t>
              </a:r>
              <a:r>
                <a:rPr lang="uk-UA" sz="3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marL="449263" algn="ctr"/>
              <a:endPara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57188" indent="-357188" algn="just">
                <a:buFont typeface="Wingdings" pitchFamily="2" charset="2"/>
                <a:buChar char="Ø"/>
              </a:pPr>
              <a:r>
                <a:rPr lang="uk-UA" sz="2800" b="1" spc="-5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Арифметичні – </a:t>
              </a:r>
              <a:r>
                <a:rPr lang="uk-UA" sz="2800" spc="-5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призначені для виконання арифметичних операцій над числами</a:t>
              </a:r>
              <a:r>
                <a:rPr lang="uk-UA" sz="2800" b="1" spc="-5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(+ - / *</a:t>
              </a:r>
              <a:r>
                <a:rPr lang="en-US" sz="2800" b="1" spc="-5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^</a:t>
              </a:r>
              <a:r>
                <a:rPr lang="uk-UA" sz="2800" b="1" spc="-5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%);</a:t>
              </a:r>
            </a:p>
            <a:p>
              <a:pPr marL="357188" indent="-357188" algn="just">
                <a:buFont typeface="Wingdings" pitchFamily="2" charset="2"/>
                <a:buChar char="Ø"/>
              </a:pPr>
              <a:r>
                <a:rPr lang="uk-UA" sz="2800" b="1" spc="-5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Порівняння – </a:t>
              </a:r>
              <a:r>
                <a:rPr lang="uk-UA" sz="2800" spc="-5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використовуються для надання твердження значень ИСТИНА або ЛОЖЬ (</a:t>
              </a:r>
              <a:r>
                <a:rPr lang="en-US" sz="2800" b="1" spc="-5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=  &lt;  &gt;</a:t>
              </a:r>
              <a:r>
                <a:rPr lang="uk-UA" sz="2800" b="1" spc="-5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marL="357188" indent="-357188" algn="just"/>
              <a:r>
                <a:rPr lang="en-US" sz="3600" b="1" spc="-5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en-US" sz="2800" b="1" spc="-5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&lt;=  &gt;=  &lt;&gt;)</a:t>
              </a:r>
              <a:r>
                <a:rPr lang="uk-UA" sz="2800" b="1" spc="-5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;</a:t>
              </a:r>
            </a:p>
            <a:p>
              <a:pPr marL="357188" indent="-357188" algn="just" defTabSz="449263">
                <a:buFont typeface="Wingdings" pitchFamily="2" charset="2"/>
                <a:buChar char="Ø"/>
              </a:pPr>
              <a:r>
                <a:rPr lang="uk-UA" sz="2800" b="1" spc="-5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Текстовий </a:t>
              </a:r>
              <a:r>
                <a:rPr lang="uk-UA" sz="2800" spc="-5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– об’єднує послідовності символів із різних комірок в одну послідовність (&amp; - </a:t>
              </a:r>
              <a:r>
                <a:rPr lang="uk-UA" sz="2800" spc="-5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амперсенд</a:t>
              </a:r>
              <a:r>
                <a:rPr lang="uk-UA" sz="2800" spc="-5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)</a:t>
              </a:r>
              <a:r>
                <a:rPr lang="uk-UA" sz="2800" b="1" spc="-5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;</a:t>
              </a:r>
            </a:p>
            <a:p>
              <a:pPr marL="357188" indent="-357188" algn="just" defTabSz="449263">
                <a:buFont typeface="Wingdings" pitchFamily="2" charset="2"/>
                <a:buChar char="Ø"/>
              </a:pPr>
              <a:r>
                <a:rPr lang="uk-UA" sz="2800" b="1" spc="-5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Адресні – </a:t>
              </a:r>
              <a:r>
                <a:rPr lang="uk-UA" sz="2800" spc="-5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використовуються при вказівці посилань на комірки таблиці (</a:t>
              </a:r>
              <a:r>
                <a:rPr lang="uk-UA" sz="2800" b="1" spc="-5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:   та   ,</a:t>
              </a:r>
              <a:r>
                <a:rPr lang="uk-UA" sz="2800" spc="-5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)</a:t>
              </a:r>
              <a:r>
                <a:rPr lang="uk-UA" sz="2800" b="1" spc="-5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uk-UA" sz="2800" b="1" spc="-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/>
              <a:endParaRPr lang="uk-UA" sz="24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255713" algn="just"/>
              <a:endParaRPr lang="uk-U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Скругленный прямоугольник 4"/>
            <p:cNvSpPr/>
            <p:nvPr/>
          </p:nvSpPr>
          <p:spPr>
            <a:xfrm>
              <a:off x="116945" y="116945"/>
              <a:ext cx="8057374" cy="216173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just" defTabSz="1422400" rtl="0">
                <a:spcBef>
                  <a:spcPct val="0"/>
                </a:spcBef>
              </a:pPr>
              <a:endParaRPr lang="ru-RU" sz="3200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498942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9063" y="0"/>
            <a:ext cx="9144000" cy="6858000"/>
            <a:chOff x="54268" y="-109898"/>
            <a:chExt cx="8291264" cy="4289462"/>
          </a:xfrm>
          <a:scene3d>
            <a:camera prst="orthographicFront"/>
            <a:lightRig rig="threePt" dir="t">
              <a:rot lat="0" lon="0" rev="7500000"/>
            </a:lightRig>
          </a:scene3d>
        </p:grpSpPr>
        <p:sp useBgFill="1">
          <p:nvSpPr>
            <p:cNvPr id="6" name="Скругленный прямоугольник 5"/>
            <p:cNvSpPr/>
            <p:nvPr/>
          </p:nvSpPr>
          <p:spPr>
            <a:xfrm>
              <a:off x="54268" y="-109898"/>
              <a:ext cx="8291264" cy="4289462"/>
            </a:xfrm>
            <a:prstGeom prst="roundRect">
              <a:avLst/>
            </a:prstGeom>
            <a:effectLst>
              <a:reflection blurRad="6350" stA="50000" endA="300" endPos="90000" dist="50800" dir="5400000" sy="-100000" algn="bl" rotWithShape="0"/>
            </a:effectLst>
            <a:sp3d prstMaterial="plastic">
              <a:bevelT w="127000" h="25400" prst="relaxedInse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marL="449263" algn="ctr"/>
              <a:r>
                <a:rPr lang="uk-UA" sz="3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Основні положення створення формул</a:t>
              </a:r>
            </a:p>
            <a:p>
              <a:pPr marL="449263" algn="ctr"/>
              <a:endPara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 algn="just">
                <a:lnSpc>
                  <a:spcPct val="150000"/>
                </a:lnSpc>
                <a:buFont typeface="Wingdings" pitchFamily="2" charset="2"/>
                <a:buChar char="Ø"/>
                <a:tabLst>
                  <a:tab pos="0" algn="l"/>
                  <a:tab pos="93663" algn="l"/>
                </a:tabLst>
              </a:pPr>
              <a:r>
                <a:rPr lang="uk-UA" sz="2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Формулу вводять вручну, починаючи зі знаку  </a:t>
              </a:r>
              <a:r>
                <a:rPr lang="uk-UA" sz="28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«</a:t>
              </a:r>
              <a:r>
                <a:rPr lang="uk-UA" sz="28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=</a:t>
              </a:r>
              <a:r>
                <a:rPr lang="uk-UA" sz="28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».</a:t>
              </a:r>
            </a:p>
            <a:p>
              <a:pPr marL="342900" indent="-342900" algn="just">
                <a:lnSpc>
                  <a:spcPct val="150000"/>
                </a:lnSpc>
                <a:buFont typeface="Wingdings" pitchFamily="2" charset="2"/>
                <a:buChar char="Ø"/>
                <a:tabLst>
                  <a:tab pos="0" algn="l"/>
                  <a:tab pos="93663" algn="l"/>
                </a:tabLst>
              </a:pPr>
              <a:r>
                <a:rPr lang="uk-UA" sz="2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Посилання на адреси комірок  задаються клацанням миші по відповідним коміркам.</a:t>
              </a:r>
            </a:p>
            <a:p>
              <a:pPr marL="342900" indent="-342900" algn="just">
                <a:lnSpc>
                  <a:spcPct val="150000"/>
                </a:lnSpc>
                <a:buFont typeface="Wingdings" pitchFamily="2" charset="2"/>
                <a:buChar char="Ø"/>
                <a:tabLst>
                  <a:tab pos="0" algn="l"/>
                  <a:tab pos="93663" algn="l"/>
                </a:tabLst>
              </a:pPr>
              <a:r>
                <a:rPr lang="uk-UA" sz="2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Після набору всієї формули натискується 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[ENTER]</a:t>
              </a:r>
              <a:r>
                <a:rPr lang="uk-UA" sz="2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</a:p>
            <a:p>
              <a:pPr marL="342900" indent="-342900" algn="just">
                <a:lnSpc>
                  <a:spcPct val="150000"/>
                </a:lnSpc>
                <a:buFont typeface="Wingdings" pitchFamily="2" charset="2"/>
                <a:buChar char="Ø"/>
                <a:tabLst>
                  <a:tab pos="0" algn="l"/>
                  <a:tab pos="93663" algn="l"/>
                </a:tabLst>
              </a:pPr>
              <a:r>
                <a:rPr lang="uk-UA" sz="2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 комірці відображається  не формула, а значення.</a:t>
              </a:r>
            </a:p>
            <a:p>
              <a:pPr marL="342900" indent="-342900" algn="just">
                <a:lnSpc>
                  <a:spcPct val="150000"/>
                </a:lnSpc>
                <a:buFont typeface="Wingdings" pitchFamily="2" charset="2"/>
                <a:buChar char="Ø"/>
                <a:tabLst>
                  <a:tab pos="0" algn="l"/>
                  <a:tab pos="93663" algn="l"/>
                </a:tabLst>
              </a:pPr>
              <a:r>
                <a:rPr lang="uk-UA" sz="2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Якщо формула набрана невірно її можна корегувати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[F2]</a:t>
              </a:r>
              <a:r>
                <a:rPr lang="uk-UA" sz="2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</a:p>
            <a:p>
              <a:pPr marL="342900" indent="-342900" algn="just">
                <a:lnSpc>
                  <a:spcPct val="150000"/>
                </a:lnSpc>
                <a:buFont typeface="Wingdings" pitchFamily="2" charset="2"/>
                <a:buChar char="Ø"/>
                <a:tabLst>
                  <a:tab pos="0" algn="l"/>
                  <a:tab pos="93663" algn="l"/>
                </a:tabLst>
              </a:pPr>
              <a:r>
                <a:rPr lang="uk-UA" sz="2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Формула набирається  для однієї комірки, а для суміжних копіюється. </a:t>
              </a:r>
            </a:p>
            <a:p>
              <a:pPr marL="342900" indent="-342900" algn="just">
                <a:buFont typeface="Wingdings" pitchFamily="2" charset="2"/>
                <a:buChar char="Ø"/>
                <a:tabLst>
                  <a:tab pos="0" algn="l"/>
                  <a:tab pos="93663" algn="l"/>
                </a:tabLst>
              </a:pPr>
              <a:endPara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255713" algn="just"/>
              <a:endParaRPr lang="uk-U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Скругленный прямоугольник 4"/>
            <p:cNvSpPr/>
            <p:nvPr/>
          </p:nvSpPr>
          <p:spPr>
            <a:xfrm>
              <a:off x="116945" y="116945"/>
              <a:ext cx="8057374" cy="216173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just" defTabSz="1422400" rtl="0">
                <a:spcBef>
                  <a:spcPct val="0"/>
                </a:spcBef>
              </a:pPr>
              <a:endParaRPr lang="ru-RU" sz="3200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" name="Управляющая кнопка: документ 7">
            <a:hlinkClick r:id="rId3" action="ppaction://hlinkfile" highlightClick="1"/>
          </p:cNvPr>
          <p:cNvSpPr/>
          <p:nvPr/>
        </p:nvSpPr>
        <p:spPr>
          <a:xfrm>
            <a:off x="8429652" y="6357958"/>
            <a:ext cx="500066" cy="500042"/>
          </a:xfrm>
          <a:prstGeom prst="actionButton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893605"/>
      </p:ext>
    </p:extLst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-9063" y="0"/>
            <a:ext cx="9144000" cy="6858000"/>
            <a:chOff x="54268" y="-109898"/>
            <a:chExt cx="8291264" cy="4289462"/>
          </a:xfrm>
          <a:scene3d>
            <a:camera prst="orthographicFront"/>
            <a:lightRig rig="threePt" dir="t">
              <a:rot lat="0" lon="0" rev="7500000"/>
            </a:lightRig>
          </a:scene3d>
        </p:grpSpPr>
        <p:sp useBgFill="1">
          <p:nvSpPr>
            <p:cNvPr id="6" name="Скругленный прямоугольник 5"/>
            <p:cNvSpPr/>
            <p:nvPr/>
          </p:nvSpPr>
          <p:spPr>
            <a:xfrm>
              <a:off x="54268" y="-109898"/>
              <a:ext cx="8291264" cy="4289462"/>
            </a:xfrm>
            <a:prstGeom prst="roundRect">
              <a:avLst/>
            </a:prstGeom>
            <a:effectLst>
              <a:reflection blurRad="6350" stA="50000" endA="300" endPos="90000" dist="50800" dir="5400000" sy="-100000" algn="bl" rotWithShape="0"/>
            </a:effectLst>
            <a:sp3d prstMaterial="plastic">
              <a:bevelT w="127000" h="25400" prst="relaxedInse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marL="449263" algn="ctr"/>
              <a:r>
                <a:rPr lang="uk-UA" sz="3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Копіювання формул</a:t>
              </a:r>
            </a:p>
            <a:p>
              <a:pPr marL="449263" algn="ctr"/>
              <a:endPara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 algn="just">
                <a:buFont typeface="Wingdings" pitchFamily="2" charset="2"/>
                <a:buChar char="Ø"/>
                <a:tabLst>
                  <a:tab pos="0" algn="l"/>
                  <a:tab pos="93663" algn="l"/>
                </a:tabLst>
              </a:pPr>
              <a:r>
                <a:rPr lang="uk-UA" sz="2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Будь які способи копіювання об’єктів 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Excel</a:t>
              </a:r>
              <a:r>
                <a:rPr lang="uk-UA" sz="2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;</a:t>
              </a:r>
            </a:p>
            <a:p>
              <a:pPr marL="342900" indent="-342900" algn="just">
                <a:tabLst>
                  <a:tab pos="0" algn="l"/>
                  <a:tab pos="93663" algn="l"/>
                </a:tabLst>
              </a:pPr>
              <a:endPara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 algn="just">
                <a:buFont typeface="Wingdings" pitchFamily="2" charset="2"/>
                <a:buChar char="Ø"/>
                <a:tabLst>
                  <a:tab pos="0" algn="l"/>
                  <a:tab pos="93663" algn="l"/>
                </a:tabLst>
              </a:pPr>
              <a:r>
                <a:rPr lang="uk-UA" sz="2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Використання маркера заповнення для копіювання формули в суміжні комірки.</a:t>
              </a:r>
            </a:p>
            <a:p>
              <a:pPr marL="342900" indent="-342900" algn="just">
                <a:tabLst>
                  <a:tab pos="0" algn="l"/>
                  <a:tab pos="93663" algn="l"/>
                </a:tabLst>
              </a:pPr>
              <a:endPara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255713" algn="just"/>
              <a:endParaRPr lang="uk-U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Скругленный прямоугольник 4"/>
            <p:cNvSpPr/>
            <p:nvPr/>
          </p:nvSpPr>
          <p:spPr>
            <a:xfrm>
              <a:off x="116945" y="116945"/>
              <a:ext cx="8057374" cy="216173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just" defTabSz="1422400" rtl="0">
                <a:spcBef>
                  <a:spcPct val="0"/>
                </a:spcBef>
              </a:pPr>
              <a:endParaRPr lang="ru-RU" sz="3200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3000372"/>
            <a:ext cx="453150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229200"/>
            <a:ext cx="12192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8893605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0" y="0"/>
            <a:ext cx="9144000" cy="6858000"/>
            <a:chOff x="96193" y="-109898"/>
            <a:chExt cx="8291264" cy="4289462"/>
          </a:xfrm>
          <a:scene3d>
            <a:camera prst="orthographicFront"/>
            <a:lightRig rig="threePt" dir="t">
              <a:rot lat="0" lon="0" rev="7500000"/>
            </a:lightRig>
          </a:scene3d>
        </p:grpSpPr>
        <p:sp useBgFill="1">
          <p:nvSpPr>
            <p:cNvPr id="6" name="Скругленный прямоугольник 5"/>
            <p:cNvSpPr/>
            <p:nvPr/>
          </p:nvSpPr>
          <p:spPr>
            <a:xfrm>
              <a:off x="96193" y="-109898"/>
              <a:ext cx="8291264" cy="4289462"/>
            </a:xfrm>
            <a:prstGeom prst="roundRect">
              <a:avLst/>
            </a:prstGeom>
            <a:effectLst>
              <a:reflection blurRad="6350" stA="50000" endA="300" endPos="90000" dist="50800" dir="5400000" sy="-100000" algn="bl" rotWithShape="0"/>
            </a:effectLst>
            <a:sp3d prstMaterial="plastic">
              <a:bevelT w="127000" h="25400" prst="relaxedInse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marL="449263" algn="ctr"/>
              <a:r>
                <a:rPr lang="uk-UA" sz="3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Копіювання формул</a:t>
              </a:r>
            </a:p>
            <a:p>
              <a:pPr marL="449263" algn="ctr"/>
              <a:endPara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 algn="just">
                <a:tabLst>
                  <a:tab pos="0" algn="l"/>
                  <a:tab pos="93663" algn="l"/>
                </a:tabLst>
              </a:pPr>
              <a:endPara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255713" algn="just"/>
              <a:endParaRPr lang="uk-U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Скругленный прямоугольник 4"/>
            <p:cNvSpPr/>
            <p:nvPr/>
          </p:nvSpPr>
          <p:spPr>
            <a:xfrm>
              <a:off x="116945" y="116945"/>
              <a:ext cx="8057374" cy="216173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just" defTabSz="1422400" rtl="0">
                <a:spcBef>
                  <a:spcPct val="0"/>
                </a:spcBef>
              </a:pPr>
              <a:endParaRPr lang="ru-RU" sz="3200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2338974" y="1500174"/>
            <a:ext cx="4447604" cy="5214974"/>
            <a:chOff x="2643174" y="1500174"/>
            <a:chExt cx="4253877" cy="508269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643174" y="1500174"/>
              <a:ext cx="4253877" cy="603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/>
            <a:srcRect t="4268" r="26304"/>
            <a:stretch>
              <a:fillRect/>
            </a:stretch>
          </p:blipFill>
          <p:spPr bwMode="auto">
            <a:xfrm>
              <a:off x="2714612" y="2071678"/>
              <a:ext cx="3500462" cy="45111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0" name="Управляющая кнопка: документ 9">
            <a:hlinkClick r:id="rId4" action="ppaction://hlinkfile" highlightClick="1"/>
          </p:cNvPr>
          <p:cNvSpPr/>
          <p:nvPr/>
        </p:nvSpPr>
        <p:spPr>
          <a:xfrm>
            <a:off x="8286776" y="6357958"/>
            <a:ext cx="500066" cy="285752"/>
          </a:xfrm>
          <a:prstGeom prst="actionButton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7995" y="759150"/>
            <a:ext cx="1482047" cy="1482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8893605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299" y="0"/>
            <a:ext cx="1647701" cy="1256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790466" cy="532820"/>
          </a:xfrm>
        </p:spPr>
        <p:txBody>
          <a:bodyPr>
            <a:noAutofit/>
          </a:bodyPr>
          <a:lstStyle/>
          <a:p>
            <a:r>
              <a:rPr lang="uk-UA" sz="3600" dirty="0">
                <a:solidFill>
                  <a:schemeClr val="tx1"/>
                </a:solidFill>
              </a:rPr>
              <a:t>Види</a:t>
            </a:r>
            <a:r>
              <a:rPr lang="uk-UA" sz="3600" dirty="0"/>
              <a:t> </a:t>
            </a:r>
            <a:r>
              <a:rPr lang="uk-UA" sz="3600" dirty="0">
                <a:solidFill>
                  <a:schemeClr val="tx1"/>
                </a:solidFill>
              </a:rPr>
              <a:t>посилань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006" y="1196764"/>
            <a:ext cx="9037607" cy="954107"/>
          </a:xfrm>
          <a:prstGeom prst="rect">
            <a:avLst/>
          </a:prstGeom>
          <a:gradFill rotWithShape="1">
            <a:gsLst>
              <a:gs pos="0">
                <a:srgbClr val="19426B">
                  <a:satMod val="103000"/>
                  <a:lumMod val="102000"/>
                  <a:tint val="94000"/>
                </a:srgbClr>
              </a:gs>
              <a:gs pos="50000">
                <a:srgbClr val="19426B">
                  <a:satMod val="110000"/>
                  <a:lumMod val="100000"/>
                  <a:shade val="100000"/>
                </a:srgbClr>
              </a:gs>
              <a:gs pos="100000">
                <a:srgbClr val="19426B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Комірки, на які у формулах зроблено посилання, називатимемо </a:t>
            </a:r>
            <a:r>
              <a:rPr lang="uk-UA" sz="2800" b="1" u="sng" kern="0" dirty="0" smtClean="0">
                <a:solidFill>
                  <a:schemeClr val="bg1"/>
                </a:solidFill>
              </a:rPr>
              <a:t>АДРЕСНИМИ</a:t>
            </a:r>
            <a:r>
              <a:rPr lang="uk-UA" sz="2800" b="1" i="1" kern="0" dirty="0" smtClean="0">
                <a:solidFill>
                  <a:srgbClr val="FFFFFF"/>
                </a:solidFill>
              </a:rPr>
              <a:t>.</a:t>
            </a:r>
            <a:endParaRPr lang="uk-UA" sz="2800" b="1" i="1" kern="0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006" y="2272072"/>
            <a:ext cx="9037607" cy="523220"/>
          </a:xfrm>
          <a:prstGeom prst="rect">
            <a:avLst/>
          </a:prstGeom>
          <a:gradFill rotWithShape="1">
            <a:gsLst>
              <a:gs pos="0">
                <a:srgbClr val="19426B">
                  <a:satMod val="103000"/>
                  <a:lumMod val="102000"/>
                  <a:tint val="94000"/>
                </a:srgbClr>
              </a:gs>
              <a:gs pos="50000">
                <a:srgbClr val="19426B">
                  <a:satMod val="110000"/>
                  <a:lumMod val="100000"/>
                  <a:shade val="100000"/>
                </a:srgbClr>
              </a:gs>
              <a:gs pos="100000">
                <a:srgbClr val="19426B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Розрізняють три типи посилань:</a:t>
            </a:r>
          </a:p>
        </p:txBody>
      </p:sp>
      <p:sp>
        <p:nvSpPr>
          <p:cNvPr id="8" name="Прямокутник 7"/>
          <p:cNvSpPr/>
          <p:nvPr/>
        </p:nvSpPr>
        <p:spPr>
          <a:xfrm>
            <a:off x="54005" y="4312240"/>
            <a:ext cx="2979788" cy="988182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200" b="1" i="1" kern="0" dirty="0">
                <a:solidFill>
                  <a:schemeClr val="bg1"/>
                </a:solidFill>
              </a:rPr>
              <a:t>Відносні</a:t>
            </a:r>
          </a:p>
        </p:txBody>
      </p:sp>
      <p:sp>
        <p:nvSpPr>
          <p:cNvPr id="9" name="Прямокутник 8"/>
          <p:cNvSpPr/>
          <p:nvPr/>
        </p:nvSpPr>
        <p:spPr>
          <a:xfrm>
            <a:off x="3082914" y="4312240"/>
            <a:ext cx="2979788" cy="988182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200" b="1" i="1" kern="0" smtClean="0">
                <a:solidFill>
                  <a:schemeClr val="bg1"/>
                </a:solidFill>
              </a:rPr>
              <a:t>Абсолютні</a:t>
            </a:r>
            <a:endParaRPr lang="uk-UA" sz="3200" b="1" i="1" kern="0" dirty="0">
              <a:solidFill>
                <a:schemeClr val="bg1"/>
              </a:solidFill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6111825" y="4312240"/>
            <a:ext cx="2979788" cy="988182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200" b="1" i="1" kern="0" dirty="0">
                <a:solidFill>
                  <a:schemeClr val="bg1"/>
                </a:solidFill>
              </a:rPr>
              <a:t>Мішані</a:t>
            </a:r>
          </a:p>
        </p:txBody>
      </p:sp>
      <p:sp>
        <p:nvSpPr>
          <p:cNvPr id="11" name="Стрілка вліво 20">
            <a:hlinkClick r:id="rId3" action="ppaction://hlinksldjump"/>
          </p:cNvPr>
          <p:cNvSpPr/>
          <p:nvPr/>
        </p:nvSpPr>
        <p:spPr>
          <a:xfrm rot="18900000">
            <a:off x="1026474" y="2947976"/>
            <a:ext cx="1034847" cy="1312130"/>
          </a:xfrm>
          <a:prstGeom prst="leftArrow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2" name="Стрілка вліво 20">
            <a:hlinkClick r:id="rId4" action="ppaction://hlinksldjump"/>
          </p:cNvPr>
          <p:cNvSpPr/>
          <p:nvPr/>
        </p:nvSpPr>
        <p:spPr>
          <a:xfrm rot="16200000">
            <a:off x="3882910" y="3111993"/>
            <a:ext cx="1379796" cy="984098"/>
          </a:xfrm>
          <a:prstGeom prst="leftArrow">
            <a:avLst/>
          </a:prstGeom>
          <a:solidFill>
            <a:srgbClr val="7030A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3" name="Стрілка вліво 20">
            <a:hlinkClick r:id="rId5" action="ppaction://hlinksldjump"/>
          </p:cNvPr>
          <p:cNvSpPr/>
          <p:nvPr/>
        </p:nvSpPr>
        <p:spPr>
          <a:xfrm rot="2700000" flipH="1">
            <a:off x="6911819" y="3111993"/>
            <a:ext cx="1379796" cy="984098"/>
          </a:xfrm>
          <a:prstGeom prst="leftArrow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" name="Прямокутник 13"/>
          <p:cNvSpPr/>
          <p:nvPr/>
        </p:nvSpPr>
        <p:spPr>
          <a:xfrm>
            <a:off x="54005" y="5345493"/>
            <a:ext cx="2979788" cy="98818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chemeClr val="bg1"/>
                </a:solidFill>
              </a:rPr>
              <a:t>A1</a:t>
            </a:r>
            <a:endParaRPr lang="uk-UA" sz="3200" b="1" i="1" kern="0" dirty="0">
              <a:solidFill>
                <a:schemeClr val="bg1"/>
              </a:solidFill>
            </a:endParaRPr>
          </a:p>
        </p:txBody>
      </p:sp>
      <p:sp>
        <p:nvSpPr>
          <p:cNvPr id="15" name="Прямокутник 14"/>
          <p:cNvSpPr/>
          <p:nvPr/>
        </p:nvSpPr>
        <p:spPr>
          <a:xfrm>
            <a:off x="3082914" y="5345493"/>
            <a:ext cx="2979788" cy="98818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chemeClr val="bg1"/>
                </a:solidFill>
              </a:rPr>
              <a:t>$A$1</a:t>
            </a:r>
            <a:endParaRPr lang="uk-UA" sz="3200" b="1" i="1" kern="0" dirty="0">
              <a:solidFill>
                <a:schemeClr val="bg1"/>
              </a:solidFill>
            </a:endParaRPr>
          </a:p>
        </p:txBody>
      </p:sp>
      <p:sp>
        <p:nvSpPr>
          <p:cNvPr id="16" name="Прямокутник 15"/>
          <p:cNvSpPr/>
          <p:nvPr/>
        </p:nvSpPr>
        <p:spPr>
          <a:xfrm>
            <a:off x="6111825" y="5345493"/>
            <a:ext cx="2979788" cy="98818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chemeClr val="bg1"/>
                </a:solidFill>
              </a:rPr>
              <a:t>$A1 </a:t>
            </a:r>
            <a:r>
              <a:rPr lang="ru-RU" sz="3200" b="1" i="1" kern="0" dirty="0" err="1">
                <a:solidFill>
                  <a:schemeClr val="bg1"/>
                </a:solidFill>
              </a:rPr>
              <a:t>або</a:t>
            </a:r>
            <a:r>
              <a:rPr lang="ru-RU" sz="3200" b="1" i="1" kern="0" dirty="0">
                <a:solidFill>
                  <a:schemeClr val="bg1"/>
                </a:solidFill>
              </a:rPr>
              <a:t> </a:t>
            </a:r>
            <a:r>
              <a:rPr lang="en-US" sz="3200" b="1" i="1" kern="0" dirty="0">
                <a:solidFill>
                  <a:schemeClr val="bg1"/>
                </a:solidFill>
              </a:rPr>
              <a:t>A$1</a:t>
            </a:r>
            <a:endParaRPr lang="uk-UA" sz="3200" b="1" i="1" kern="0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0" y="6429396"/>
            <a:ext cx="9144000" cy="642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27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0" y="0"/>
            <a:ext cx="9144000" cy="6858000"/>
            <a:chOff x="116945" y="-109898"/>
            <a:chExt cx="8291264" cy="4289462"/>
          </a:xfrm>
          <a:scene3d>
            <a:camera prst="orthographicFront"/>
            <a:lightRig rig="threePt" dir="t">
              <a:rot lat="0" lon="0" rev="7500000"/>
            </a:lightRig>
          </a:scene3d>
        </p:grpSpPr>
        <p:sp useBgFill="1">
          <p:nvSpPr>
            <p:cNvPr id="6" name="Скругленный прямоугольник 5"/>
            <p:cNvSpPr/>
            <p:nvPr/>
          </p:nvSpPr>
          <p:spPr>
            <a:xfrm>
              <a:off x="116945" y="-109898"/>
              <a:ext cx="8291264" cy="4289462"/>
            </a:xfrm>
            <a:prstGeom prst="roundRect">
              <a:avLst/>
            </a:prstGeom>
            <a:effectLst>
              <a:reflection blurRad="6350" stA="50000" endA="300" endPos="90000" dist="50800" dir="5400000" sy="-100000" algn="bl" rotWithShape="0"/>
            </a:effectLst>
            <a:sp3d prstMaterial="plastic">
              <a:bevelT w="127000" h="25400" prst="relaxedInse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marL="449263" algn="ctr"/>
              <a:r>
                <a:rPr lang="uk-UA" sz="3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Посилання на комірки в </a:t>
              </a:r>
              <a:r>
                <a:rPr lang="en-US" sz="3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Excel</a:t>
              </a:r>
              <a:endPara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>
                <a:buFont typeface="Wingdings" pitchFamily="2" charset="2"/>
                <a:buChar char="Ø"/>
              </a:pPr>
              <a:endPara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>
                <a:buFont typeface="Wingdings" pitchFamily="2" charset="2"/>
                <a:buChar char="Ø"/>
              </a:pPr>
              <a:r>
                <a:rPr lang="uk-UA" sz="28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uk-UA" sz="28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  <a:hlinkClick r:id="rId2" action="ppaction://hlinksldjump"/>
                </a:rPr>
                <a:t>Відносні</a:t>
              </a:r>
              <a:r>
                <a:rPr lang="uk-UA" sz="28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– це посилання, які змінюють адресу комірки при копіюванні;</a:t>
              </a:r>
            </a:p>
            <a:p>
              <a:pPr marL="449263" algn="just"/>
              <a:endPara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/>
              <a:endPara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/>
              <a:endPara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>
                <a:buFont typeface="Wingdings" pitchFamily="2" charset="2"/>
                <a:buChar char="Ø"/>
              </a:pPr>
              <a:endPara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ctr"/>
              <a:endPara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 algn="just">
                <a:tabLst>
                  <a:tab pos="0" algn="l"/>
                  <a:tab pos="93663" algn="l"/>
                </a:tabLst>
              </a:pPr>
              <a:endPara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255713" algn="just"/>
              <a:endParaRPr lang="uk-U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Скругленный прямоугольник 4"/>
            <p:cNvSpPr/>
            <p:nvPr/>
          </p:nvSpPr>
          <p:spPr>
            <a:xfrm>
              <a:off x="116945" y="116945"/>
              <a:ext cx="8057374" cy="216173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just" defTabSz="1422400" rtl="0">
                <a:spcBef>
                  <a:spcPct val="0"/>
                </a:spcBef>
              </a:pPr>
              <a:endParaRPr lang="ru-RU" sz="3200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2857495"/>
            <a:ext cx="3929090" cy="3506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1889360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-62722" y="0"/>
            <a:ext cx="9206722" cy="6858000"/>
            <a:chOff x="116945" y="-109898"/>
            <a:chExt cx="8348137" cy="4289462"/>
          </a:xfrm>
          <a:scene3d>
            <a:camera prst="orthographicFront"/>
            <a:lightRig rig="threePt" dir="t">
              <a:rot lat="0" lon="0" rev="7500000"/>
            </a:lightRig>
          </a:scene3d>
        </p:grpSpPr>
        <p:sp useBgFill="1">
          <p:nvSpPr>
            <p:cNvPr id="6" name="Скругленный прямоугольник 5"/>
            <p:cNvSpPr/>
            <p:nvPr/>
          </p:nvSpPr>
          <p:spPr>
            <a:xfrm>
              <a:off x="173818" y="-109898"/>
              <a:ext cx="8291264" cy="4289462"/>
            </a:xfrm>
            <a:prstGeom prst="roundRect">
              <a:avLst/>
            </a:prstGeom>
            <a:effectLst>
              <a:reflection blurRad="6350" stA="50000" endA="300" endPos="90000" dist="50800" dir="5400000" sy="-100000" algn="bl" rotWithShape="0"/>
            </a:effectLst>
            <a:sp3d prstMaterial="plastic">
              <a:bevelT w="127000" h="25400" prst="relaxedInse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marL="449263" algn="ctr"/>
              <a:r>
                <a:rPr lang="uk-UA" sz="3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Посилання на комірки в </a:t>
              </a:r>
              <a:r>
                <a:rPr lang="en-US" sz="3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Excel</a:t>
              </a:r>
              <a:endPara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>
                <a:buFont typeface="Wingdings" pitchFamily="2" charset="2"/>
                <a:buChar char="Ø"/>
              </a:pPr>
              <a:endPara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/>
              <a:endPara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>
                <a:buFont typeface="Wingdings" pitchFamily="2" charset="2"/>
                <a:buChar char="Ø"/>
              </a:pPr>
              <a:r>
                <a:rPr lang="uk-UA" sz="28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uk-UA" sz="28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Абсолютні </a:t>
              </a:r>
              <a:r>
                <a:rPr lang="uk-UA" sz="28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– це посилання, які не змінюють адресу  при копіюванні;</a:t>
              </a:r>
            </a:p>
            <a:p>
              <a:pPr marL="449263" algn="just"/>
              <a:endPara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/>
              <a:endPara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/>
              <a:endPara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>
                <a:buFont typeface="Wingdings" pitchFamily="2" charset="2"/>
                <a:buChar char="Ø"/>
              </a:pPr>
              <a:endPara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ctr"/>
              <a:endPara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 algn="just">
                <a:tabLst>
                  <a:tab pos="0" algn="l"/>
                  <a:tab pos="93663" algn="l"/>
                </a:tabLst>
              </a:pPr>
              <a:endPara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255713" algn="just"/>
              <a:endParaRPr lang="uk-U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Скругленный прямоугольник 4"/>
            <p:cNvSpPr/>
            <p:nvPr/>
          </p:nvSpPr>
          <p:spPr>
            <a:xfrm>
              <a:off x="116945" y="116945"/>
              <a:ext cx="8057374" cy="216173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just" defTabSz="1422400" rtl="0">
                <a:spcBef>
                  <a:spcPct val="0"/>
                </a:spcBef>
              </a:pPr>
              <a:endParaRPr lang="ru-RU" sz="3200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3857628"/>
            <a:ext cx="3177082" cy="2312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7358082" y="1142984"/>
            <a:ext cx="1000132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175" algn="ctr"/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$</a:t>
            </a:r>
          </a:p>
        </p:txBody>
      </p:sp>
    </p:spTree>
    <p:extLst>
      <p:ext uri="{BB962C8B-B14F-4D97-AF65-F5344CB8AC3E}">
        <p14:creationId xmlns:p14="http://schemas.microsoft.com/office/powerpoint/2010/main" val="281889360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-62722" y="0"/>
            <a:ext cx="9206722" cy="6858000"/>
            <a:chOff x="116945" y="-109898"/>
            <a:chExt cx="8348137" cy="4289462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173818" y="-109898"/>
              <a:ext cx="8291264" cy="4289462"/>
            </a:xfrm>
            <a:prstGeom prst="roundRect">
              <a:avLst/>
            </a:prstGeom>
            <a:effectLst>
              <a:reflection blurRad="6350" stA="50000" endA="300" endPos="90000" dist="50800" dir="5400000" sy="-100000" algn="bl" rotWithShape="0"/>
            </a:effectLst>
            <a:sp3d prstMaterial="plastic">
              <a:bevelT w="127000" h="25400" prst="relaxedInse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marL="449263" algn="ctr"/>
              <a:r>
                <a:rPr lang="uk-UA" sz="40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Посилання на комірки в </a:t>
              </a:r>
              <a:r>
                <a:rPr lang="en-US" sz="40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Excel</a:t>
              </a:r>
              <a:endParaRPr lang="uk-UA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>
                <a:buFont typeface="Wingdings" pitchFamily="2" charset="2"/>
                <a:buChar char="Ø"/>
              </a:pPr>
              <a:endPara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/>
              <a:endPara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/>
              <a:endPara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/>
              <a:endPara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>
                <a:buFont typeface="Wingdings" pitchFamily="2" charset="2"/>
                <a:buChar char="Ø"/>
              </a:pPr>
              <a:endPara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ctr"/>
              <a:endPara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 algn="just">
                <a:tabLst>
                  <a:tab pos="0" algn="l"/>
                  <a:tab pos="93663" algn="l"/>
                </a:tabLst>
              </a:pPr>
              <a:endPara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255713" algn="just"/>
              <a:endParaRPr lang="uk-U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Скругленный прямоугольник 4"/>
            <p:cNvSpPr/>
            <p:nvPr/>
          </p:nvSpPr>
          <p:spPr>
            <a:xfrm>
              <a:off x="116945" y="116945"/>
              <a:ext cx="8057374" cy="216173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just" defTabSz="1422400" rtl="0">
                <a:spcBef>
                  <a:spcPct val="0"/>
                </a:spcBef>
              </a:pPr>
              <a:endParaRPr lang="ru-RU" sz="3200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8143900" y="1357298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175" algn="ctr"/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$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8992" y="4786322"/>
            <a:ext cx="4757641" cy="1481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кутник 11">
            <a:hlinkClick r:id="rId3" action="ppaction://hlinksldjump"/>
          </p:cNvPr>
          <p:cNvSpPr/>
          <p:nvPr/>
        </p:nvSpPr>
        <p:spPr>
          <a:xfrm>
            <a:off x="5929322" y="4857760"/>
            <a:ext cx="500066" cy="772455"/>
          </a:xfrm>
          <a:prstGeom prst="rect">
            <a:avLst/>
          </a:prstGeom>
          <a:solidFill>
            <a:srgbClr val="008000">
              <a:alpha val="30000"/>
            </a:srgbClr>
          </a:solidFill>
          <a:ln w="57150">
            <a:solidFill>
              <a:srgbClr val="D24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3" name="Стрілка вліво 20"/>
          <p:cNvSpPr/>
          <p:nvPr/>
        </p:nvSpPr>
        <p:spPr>
          <a:xfrm rot="18900000">
            <a:off x="6132600" y="4098622"/>
            <a:ext cx="1152128" cy="648072"/>
          </a:xfrm>
          <a:prstGeom prst="leftArrow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14" name="Схема 13"/>
          <p:cNvGraphicFramePr/>
          <p:nvPr>
            <p:extLst/>
          </p:nvPr>
        </p:nvGraphicFramePr>
        <p:xfrm>
          <a:off x="0" y="3929066"/>
          <a:ext cx="2967476" cy="26241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42844" y="2143116"/>
            <a:ext cx="8786874" cy="1200329"/>
          </a:xfrm>
          <a:prstGeom prst="rect">
            <a:avLst/>
          </a:prstGeom>
          <a:gradFill rotWithShape="1">
            <a:gsLst>
              <a:gs pos="0">
                <a:srgbClr val="19426B">
                  <a:satMod val="103000"/>
                  <a:lumMod val="102000"/>
                  <a:tint val="94000"/>
                </a:srgbClr>
              </a:gs>
              <a:gs pos="50000">
                <a:srgbClr val="19426B">
                  <a:satMod val="110000"/>
                  <a:lumMod val="100000"/>
                  <a:shade val="100000"/>
                </a:srgbClr>
              </a:gs>
              <a:gs pos="100000">
                <a:srgbClr val="19426B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Автоматична зміна типу посилання, на якому встановлено курсор, відбувається при натисненні клавіші F4.</a:t>
            </a:r>
            <a:r>
              <a:rPr lang="en-US" sz="2400" b="1" i="1" kern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i="1" kern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 цьому види посилань змінюються по черзі в порядку: </a:t>
            </a:r>
          </a:p>
        </p:txBody>
      </p:sp>
    </p:spTree>
    <p:extLst>
      <p:ext uri="{BB962C8B-B14F-4D97-AF65-F5344CB8AC3E}">
        <p14:creationId xmlns:p14="http://schemas.microsoft.com/office/powerpoint/2010/main" val="28188936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-158311" y="-456795"/>
            <a:ext cx="9302311" cy="7314795"/>
            <a:chOff x="116945" y="116945"/>
            <a:chExt cx="8434811" cy="4575173"/>
          </a:xfrm>
          <a:scene3d>
            <a:camera prst="orthographicFront"/>
            <a:lightRig rig="threePt" dir="t">
              <a:rot lat="0" lon="0" rev="7500000"/>
            </a:lightRig>
          </a:scene3d>
        </p:grpSpPr>
        <p:sp useBgFill="1">
          <p:nvSpPr>
            <p:cNvPr id="6" name="Скругленный прямоугольник 5"/>
            <p:cNvSpPr/>
            <p:nvPr/>
          </p:nvSpPr>
          <p:spPr>
            <a:xfrm>
              <a:off x="260492" y="402656"/>
              <a:ext cx="8291264" cy="4289462"/>
            </a:xfrm>
            <a:prstGeom prst="roundRect">
              <a:avLst/>
            </a:prstGeom>
            <a:effectLst>
              <a:reflection blurRad="6350" stA="50000" endA="300" endPos="90000" dist="50800" dir="5400000" sy="-100000" algn="bl" rotWithShape="0"/>
            </a:effectLst>
            <a:sp3d prstMaterial="plastic">
              <a:bevelT w="127000" h="25400" prst="relaxedInse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marL="449263" algn="ctr"/>
              <a:r>
                <a:rPr lang="uk-UA" sz="3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Посилання на комірки в </a:t>
              </a:r>
              <a:r>
                <a:rPr lang="en-US" sz="3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Excel</a:t>
              </a:r>
              <a:endPara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>
                <a:buFont typeface="Wingdings" pitchFamily="2" charset="2"/>
                <a:buChar char="Ø"/>
              </a:pPr>
              <a:endPara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/>
              <a:endPara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>
                <a:buFont typeface="Wingdings" pitchFamily="2" charset="2"/>
                <a:buChar char="Ø"/>
              </a:pPr>
              <a:r>
                <a:rPr lang="uk-UA" sz="3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uk-UA" sz="3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Мішані</a:t>
              </a:r>
              <a:r>
                <a:rPr lang="uk-UA" sz="3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– це посилання, які частково змінюють адресу при копіюванні</a:t>
              </a:r>
            </a:p>
            <a:p>
              <a:pPr marL="449263" algn="just">
                <a:buFont typeface="Wingdings" pitchFamily="2" charset="2"/>
                <a:buChar char="Ø"/>
              </a:pPr>
              <a:endPara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>
                <a:buFont typeface="Wingdings" pitchFamily="2" charset="2"/>
                <a:buChar char="Ø"/>
              </a:pPr>
              <a:endPara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ctr"/>
              <a:endPara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 algn="just">
                <a:tabLst>
                  <a:tab pos="0" algn="l"/>
                  <a:tab pos="93663" algn="l"/>
                </a:tabLst>
              </a:pPr>
              <a:endPara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255713" algn="just"/>
              <a:endParaRPr lang="uk-U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Скругленный прямоугольник 4"/>
            <p:cNvSpPr/>
            <p:nvPr/>
          </p:nvSpPr>
          <p:spPr>
            <a:xfrm>
              <a:off x="116945" y="116945"/>
              <a:ext cx="8057374" cy="216173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just" defTabSz="1422400" rtl="0">
                <a:spcBef>
                  <a:spcPct val="0"/>
                </a:spcBef>
              </a:pPr>
              <a:endParaRPr lang="ru-RU" sz="3200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3571876"/>
            <a:ext cx="7581175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18893605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-158311" y="-456795"/>
            <a:ext cx="9302311" cy="7314795"/>
            <a:chOff x="116945" y="116945"/>
            <a:chExt cx="8434811" cy="4575173"/>
          </a:xfrm>
          <a:scene3d>
            <a:camera prst="orthographicFront"/>
            <a:lightRig rig="threePt" dir="t">
              <a:rot lat="0" lon="0" rev="7500000"/>
            </a:lightRig>
          </a:scene3d>
        </p:grpSpPr>
        <p:sp useBgFill="1">
          <p:nvSpPr>
            <p:cNvPr id="6" name="Скругленный прямоугольник 5"/>
            <p:cNvSpPr/>
            <p:nvPr/>
          </p:nvSpPr>
          <p:spPr>
            <a:xfrm>
              <a:off x="260492" y="402656"/>
              <a:ext cx="8291264" cy="4289462"/>
            </a:xfrm>
            <a:prstGeom prst="roundRect">
              <a:avLst/>
            </a:prstGeom>
            <a:effectLst>
              <a:reflection blurRad="6350" stA="50000" endA="300" endPos="90000" dist="50800" dir="5400000" sy="-100000" algn="bl" rotWithShape="0"/>
            </a:effectLst>
            <a:sp3d prstMaterial="plastic">
              <a:bevelT w="127000" h="25400" prst="relaxedInse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marL="449263" algn="ctr"/>
              <a:r>
                <a:rPr lang="uk-UA" sz="3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Функції </a:t>
              </a:r>
              <a:r>
                <a:rPr lang="en-US" sz="3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Excel</a:t>
              </a:r>
              <a:endPara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/>
              <a:endParaRPr lang="uk-UA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/>
              <a:r>
                <a:rPr lang="uk-UA" sz="40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Функції </a:t>
              </a:r>
              <a:r>
                <a:rPr lang="uk-UA" sz="40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– це спеціально створені формули, які дозволяють швидко і легко виконувати досить складні обрахунки.</a:t>
              </a:r>
              <a:endParaRPr lang="uk-UA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>
                <a:buFont typeface="Wingdings" pitchFamily="2" charset="2"/>
                <a:buChar char="Ø"/>
              </a:pPr>
              <a:endPara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/>
              <a:endPara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>
                <a:buFont typeface="Wingdings" pitchFamily="2" charset="2"/>
                <a:buChar char="Ø"/>
              </a:pPr>
              <a:endPara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ctr"/>
              <a:endPara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 algn="just">
                <a:tabLst>
                  <a:tab pos="0" algn="l"/>
                  <a:tab pos="93663" algn="l"/>
                </a:tabLst>
              </a:pPr>
              <a:endPara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255713" algn="just"/>
              <a:endParaRPr lang="uk-U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Скругленный прямоугольник 4"/>
            <p:cNvSpPr/>
            <p:nvPr/>
          </p:nvSpPr>
          <p:spPr>
            <a:xfrm>
              <a:off x="116945" y="116945"/>
              <a:ext cx="8057374" cy="216173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just" defTabSz="1422400" rtl="0">
                <a:spcBef>
                  <a:spcPct val="0"/>
                </a:spcBef>
              </a:pPr>
              <a:endParaRPr lang="ru-RU" sz="3200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4357694"/>
            <a:ext cx="1728192" cy="2209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149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571480"/>
          <a:ext cx="9144000" cy="725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4744"/>
                <a:gridCol w="5429256"/>
              </a:tblGrid>
              <a:tr h="518607"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410219">
                <a:tc>
                  <a:txBody>
                    <a:bodyPr/>
                    <a:lstStyle/>
                    <a:p>
                      <a:pPr algn="just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uk-UA" sz="1800" noProof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85818">
                <a:tc>
                  <a:txBody>
                    <a:bodyPr/>
                    <a:lstStyle/>
                    <a:p>
                      <a:pPr algn="just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endParaRPr lang="uk-UA" sz="18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18607"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18607"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772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18607">
                <a:tc>
                  <a:txBody>
                    <a:bodyPr/>
                    <a:lstStyle/>
                    <a:p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67343"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18607">
                <a:tc>
                  <a:txBody>
                    <a:bodyPr/>
                    <a:lstStyle/>
                    <a:p>
                      <a:endParaRPr lang="ru-RU" sz="1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18607"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142976" y="-142900"/>
            <a:ext cx="67922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Перевір свої знання</a:t>
            </a: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357298"/>
            <a:ext cx="292895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Електронна таблиця -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86182" y="1142984"/>
            <a:ext cx="5214942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k-UA" b="1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це програма, призначена для опрацювання даних, наведених у вигляді таблиці бухгалтерського, економічного чи статистичного характеру, а також для автоматизації математичних обчислень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643182"/>
            <a:ext cx="3714744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Новому файлу 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Excel </a:t>
            </a:r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автоматично присвоюється ім’я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Блок-схема: документ 9"/>
          <p:cNvSpPr/>
          <p:nvPr/>
        </p:nvSpPr>
        <p:spPr>
          <a:xfrm>
            <a:off x="3916000" y="2670542"/>
            <a:ext cx="1785950" cy="357190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документ</a:t>
            </a:r>
            <a:endParaRPr lang="ru-RU" b="1" dirty="0"/>
          </a:p>
        </p:txBody>
      </p:sp>
      <p:sp>
        <p:nvSpPr>
          <p:cNvPr id="11" name="Блок-схема: несколько документов 10"/>
          <p:cNvSpPr/>
          <p:nvPr/>
        </p:nvSpPr>
        <p:spPr>
          <a:xfrm>
            <a:off x="6286512" y="2571610"/>
            <a:ext cx="1357322" cy="500066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+mj-lt"/>
              <a:buNone/>
            </a:pPr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книга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3286124"/>
            <a:ext cx="371474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Книга складається з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документ 12">
            <a:hlinkClick r:id="" action="ppaction://noaction" highlightClick="1"/>
          </p:cNvPr>
          <p:cNvSpPr/>
          <p:nvPr/>
        </p:nvSpPr>
        <p:spPr>
          <a:xfrm>
            <a:off x="7365340" y="3286124"/>
            <a:ext cx="1714512" cy="500066"/>
          </a:xfrm>
          <a:prstGeom prst="actionButton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розділів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Блок-схема: несколько документов 13"/>
          <p:cNvSpPr/>
          <p:nvPr/>
        </p:nvSpPr>
        <p:spPr>
          <a:xfrm>
            <a:off x="3857620" y="3286124"/>
            <a:ext cx="3286148" cy="500066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листів  (Лист1, Лист2…)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4282" y="3929066"/>
            <a:ext cx="321471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новій книзі може бути  до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Блок-схема: несколько документов 15"/>
          <p:cNvSpPr/>
          <p:nvPr/>
        </p:nvSpPr>
        <p:spPr>
          <a:xfrm>
            <a:off x="5429256" y="3857628"/>
            <a:ext cx="1928826" cy="428628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255 листів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4429132"/>
            <a:ext cx="3857620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Електронна таблиця складається з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Багетная рамка 17"/>
          <p:cNvSpPr/>
          <p:nvPr/>
        </p:nvSpPr>
        <p:spPr>
          <a:xfrm>
            <a:off x="4143372" y="4357694"/>
            <a:ext cx="2286016" cy="57150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клітинок </a:t>
            </a:r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комірок, чарунок)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42910" y="5000636"/>
            <a:ext cx="235742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Кожна клітинка має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6715140" y="5020263"/>
            <a:ext cx="185738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ім’я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214810" y="5072074"/>
            <a:ext cx="1214446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назву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14282" y="5643578"/>
            <a:ext cx="335758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Ім’я клітинки складається з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071934" y="5572140"/>
            <a:ext cx="4000528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uk-UA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номера </a:t>
            </a:r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рядка та імені стовпця  (1А)</a:t>
            </a:r>
          </a:p>
          <a:p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071934" y="5929330"/>
            <a:ext cx="4000528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імені стовпця та номера рядка  (А1)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>
            <a:hlinkClick r:id="rId2" action="ppaction://hlinksldjump"/>
          </p:cNvPr>
          <p:cNvSpPr/>
          <p:nvPr/>
        </p:nvSpPr>
        <p:spPr>
          <a:xfrm>
            <a:off x="3428992" y="2204864"/>
            <a:ext cx="142876" cy="1477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59377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0" grpId="1" animBg="1"/>
      <p:bldP spid="11" grpId="0" animBg="1"/>
      <p:bldP spid="12" grpId="0" animBg="1"/>
      <p:bldP spid="13" grpId="0" animBg="1"/>
      <p:bldP spid="13" grpId="1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1" grpId="1" animBg="1"/>
      <p:bldP spid="22" grpId="0" animBg="1"/>
      <p:bldP spid="24" grpId="0" animBg="1"/>
      <p:bldP spid="24" grpId="1" animBg="1"/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-158311" y="-456795"/>
            <a:ext cx="9302311" cy="7314795"/>
            <a:chOff x="116945" y="116945"/>
            <a:chExt cx="8434811" cy="4575173"/>
          </a:xfrm>
          <a:scene3d>
            <a:camera prst="orthographicFront"/>
            <a:lightRig rig="threePt" dir="t">
              <a:rot lat="0" lon="0" rev="7500000"/>
            </a:lightRig>
          </a:scene3d>
        </p:grpSpPr>
        <p:sp useBgFill="1">
          <p:nvSpPr>
            <p:cNvPr id="6" name="Скругленный прямоугольник 5"/>
            <p:cNvSpPr/>
            <p:nvPr/>
          </p:nvSpPr>
          <p:spPr>
            <a:xfrm>
              <a:off x="260492" y="402656"/>
              <a:ext cx="8291264" cy="4289462"/>
            </a:xfrm>
            <a:prstGeom prst="roundRect">
              <a:avLst/>
            </a:prstGeom>
            <a:effectLst>
              <a:reflection blurRad="6350" stA="50000" endA="300" endPos="90000" dist="50800" dir="5400000" sy="-100000" algn="bl" rotWithShape="0"/>
            </a:effectLst>
            <a:sp3d prstMaterial="plastic">
              <a:bevelT w="127000" h="25400" prst="relaxedInse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marL="449263" algn="ctr"/>
              <a:r>
                <a:rPr lang="uk-UA" sz="3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Синтаксис функцій </a:t>
              </a:r>
              <a:r>
                <a:rPr lang="en-US" sz="3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Excel</a:t>
              </a:r>
              <a:endPara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/>
              <a:endParaRPr lang="uk-UA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/>
              <a:r>
                <a:rPr lang="uk-UA" sz="28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Функція складається з двох логічних частин:</a:t>
              </a:r>
            </a:p>
            <a:p>
              <a:pPr marL="449263" algn="just"/>
              <a:endParaRPr lang="uk-U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963613" indent="-514350" algn="just">
                <a:buFont typeface="+mj-lt"/>
                <a:buAutoNum type="arabicPeriod"/>
              </a:pPr>
              <a:r>
                <a:rPr lang="uk-UA" sz="28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Ім’я функції – </a:t>
              </a:r>
              <a:r>
                <a:rPr lang="uk-UA" sz="28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описує операцію, яку дана функція виконує, наприклад, СУММ(  ), СРЗНАЧ(       );</a:t>
              </a:r>
            </a:p>
            <a:p>
              <a:pPr marL="963613" indent="-514350" algn="just">
                <a:buFont typeface="+mj-lt"/>
                <a:buAutoNum type="arabicPeriod"/>
              </a:pPr>
              <a:endParaRPr lang="uk-UA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963613" indent="-514350" algn="just">
                <a:buFont typeface="+mj-lt"/>
                <a:buAutoNum type="arabicPeriod"/>
              </a:pPr>
              <a:r>
                <a:rPr lang="uk-UA" sz="28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Аргументи </a:t>
              </a:r>
              <a:r>
                <a:rPr lang="uk-UA" sz="28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– це величини, що використовуються для обчислення значення функції, </a:t>
              </a:r>
              <a:r>
                <a:rPr lang="uk-UA" sz="28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наприклад, </a:t>
              </a:r>
              <a:r>
                <a:rPr lang="uk-UA" sz="28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СУММ(А2:А10), СУММ(А2:А10;В2;С1:С10).</a:t>
              </a:r>
              <a:endPara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>
                <a:buFont typeface="Wingdings" pitchFamily="2" charset="2"/>
                <a:buChar char="Ø"/>
              </a:pPr>
              <a:endPara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ctr"/>
              <a:endPara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 algn="just">
                <a:tabLst>
                  <a:tab pos="0" algn="l"/>
                  <a:tab pos="93663" algn="l"/>
                </a:tabLst>
              </a:pPr>
              <a:endPara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255713" algn="just"/>
              <a:endParaRPr lang="uk-U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Скругленный прямоугольник 4"/>
            <p:cNvSpPr/>
            <p:nvPr/>
          </p:nvSpPr>
          <p:spPr>
            <a:xfrm>
              <a:off x="116945" y="116945"/>
              <a:ext cx="8057374" cy="216173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just" defTabSz="1422400" rtl="0">
                <a:spcBef>
                  <a:spcPct val="0"/>
                </a:spcBef>
              </a:pPr>
              <a:endParaRPr lang="ru-RU" sz="3200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12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-158312" y="-456796"/>
            <a:ext cx="9302312" cy="7314796"/>
            <a:chOff x="116945" y="116945"/>
            <a:chExt cx="8434811" cy="4575173"/>
          </a:xfrm>
          <a:scene3d>
            <a:camera prst="orthographicFront"/>
            <a:lightRig rig="threePt" dir="t">
              <a:rot lat="0" lon="0" rev="7500000"/>
            </a:lightRig>
          </a:scene3d>
        </p:grpSpPr>
        <p:sp useBgFill="1">
          <p:nvSpPr>
            <p:cNvPr id="6" name="Скругленный прямоугольник 5"/>
            <p:cNvSpPr/>
            <p:nvPr/>
          </p:nvSpPr>
          <p:spPr>
            <a:xfrm>
              <a:off x="260492" y="402656"/>
              <a:ext cx="8291264" cy="4289462"/>
            </a:xfrm>
            <a:prstGeom prst="roundRect">
              <a:avLst/>
            </a:prstGeom>
            <a:effectLst>
              <a:reflection blurRad="6350" stA="50000" endA="300" endPos="90000" dist="50800" dir="5400000" sy="-100000" algn="bl" rotWithShape="0"/>
            </a:effectLst>
            <a:sp3d prstMaterial="plastic">
              <a:bevelT w="127000" h="25400" prst="relaxedInse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marL="449263" algn="ctr"/>
              <a:r>
                <a:rPr lang="uk-UA" sz="3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Майстер функцій </a:t>
              </a:r>
            </a:p>
            <a:p>
              <a:pPr marL="449263" algn="just"/>
              <a:endParaRPr lang="uk-UA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/>
              <a:endParaRPr lang="uk-U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ctr"/>
              <a:endPara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 algn="just">
                <a:tabLst>
                  <a:tab pos="0" algn="l"/>
                  <a:tab pos="93663" algn="l"/>
                </a:tabLst>
              </a:pPr>
              <a:endPara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255713" algn="just"/>
              <a:endParaRPr lang="uk-U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Скругленный прямоугольник 4"/>
            <p:cNvSpPr/>
            <p:nvPr/>
          </p:nvSpPr>
          <p:spPr>
            <a:xfrm>
              <a:off x="116945" y="116945"/>
              <a:ext cx="8057374" cy="216173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just" defTabSz="1422400" rtl="0">
                <a:spcBef>
                  <a:spcPct val="0"/>
                </a:spcBef>
              </a:pPr>
              <a:endParaRPr lang="ru-RU" sz="3200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1285852" y="1285860"/>
            <a:ext cx="7026574" cy="4824472"/>
            <a:chOff x="1285852" y="1285860"/>
            <a:chExt cx="7026574" cy="4824472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1285852" y="1285860"/>
              <a:ext cx="7026574" cy="4824472"/>
              <a:chOff x="1331640" y="1176296"/>
              <a:chExt cx="6754077" cy="3907674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31640" y="1752360"/>
                <a:ext cx="6754077" cy="33316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31640" y="1176296"/>
                <a:ext cx="1440160" cy="5760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8" name="Прямая со стрелкой 7"/>
            <p:cNvCxnSpPr/>
            <p:nvPr/>
          </p:nvCxnSpPr>
          <p:spPr>
            <a:xfrm flipH="1" flipV="1">
              <a:off x="4929190" y="4429132"/>
              <a:ext cx="678116" cy="625482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86994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-158312" y="-456796"/>
            <a:ext cx="9302312" cy="7314796"/>
            <a:chOff x="116945" y="116945"/>
            <a:chExt cx="8434811" cy="4575173"/>
          </a:xfrm>
          <a:scene3d>
            <a:camera prst="orthographicFront"/>
            <a:lightRig rig="threePt" dir="t">
              <a:rot lat="0" lon="0" rev="7500000"/>
            </a:lightRig>
          </a:scene3d>
        </p:grpSpPr>
        <p:sp useBgFill="1">
          <p:nvSpPr>
            <p:cNvPr id="6" name="Скругленный прямоугольник 5"/>
            <p:cNvSpPr/>
            <p:nvPr/>
          </p:nvSpPr>
          <p:spPr>
            <a:xfrm>
              <a:off x="260492" y="402656"/>
              <a:ext cx="8291264" cy="4289462"/>
            </a:xfrm>
            <a:prstGeom prst="roundRect">
              <a:avLst/>
            </a:prstGeom>
            <a:effectLst>
              <a:reflection blurRad="6350" stA="50000" endA="300" endPos="90000" dist="50800" dir="5400000" sy="-100000" algn="bl" rotWithShape="0"/>
            </a:effectLst>
            <a:sp3d prstMaterial="plastic">
              <a:bevelT w="127000" h="25400" prst="relaxedInse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marL="449263" algn="ctr"/>
              <a:r>
                <a:rPr lang="uk-UA" sz="3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Майстер функцій </a:t>
              </a:r>
            </a:p>
            <a:p>
              <a:pPr marL="449263" algn="just"/>
              <a:endParaRPr lang="uk-UA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/>
              <a:endParaRPr lang="uk-U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ctr"/>
              <a:endPara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 algn="just">
                <a:tabLst>
                  <a:tab pos="0" algn="l"/>
                  <a:tab pos="93663" algn="l"/>
                </a:tabLst>
              </a:pPr>
              <a:endPara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255713" algn="just"/>
              <a:endParaRPr lang="uk-U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Скругленный прямоугольник 4"/>
            <p:cNvSpPr/>
            <p:nvPr/>
          </p:nvSpPr>
          <p:spPr>
            <a:xfrm>
              <a:off x="116945" y="116945"/>
              <a:ext cx="8057374" cy="216173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just" defTabSz="1422400" rtl="0">
                <a:spcBef>
                  <a:spcPct val="0"/>
                </a:spcBef>
              </a:pPr>
              <a:endParaRPr lang="ru-RU" sz="3200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994" y="1124758"/>
            <a:ext cx="5790009" cy="5612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691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-79157" y="-456796"/>
            <a:ext cx="9302312" cy="7314796"/>
            <a:chOff x="116945" y="116945"/>
            <a:chExt cx="8434811" cy="4575173"/>
          </a:xfrm>
          <a:scene3d>
            <a:camera prst="orthographicFront"/>
            <a:lightRig rig="threePt" dir="t">
              <a:rot lat="0" lon="0" rev="7500000"/>
            </a:lightRig>
          </a:scene3d>
        </p:grpSpPr>
        <p:sp useBgFill="1">
          <p:nvSpPr>
            <p:cNvPr id="6" name="Скругленный прямоугольник 5"/>
            <p:cNvSpPr/>
            <p:nvPr/>
          </p:nvSpPr>
          <p:spPr>
            <a:xfrm>
              <a:off x="260492" y="402656"/>
              <a:ext cx="8291264" cy="4289462"/>
            </a:xfrm>
            <a:prstGeom prst="roundRect">
              <a:avLst/>
            </a:prstGeom>
            <a:effectLst>
              <a:reflection blurRad="6350" stA="50000" endA="300" endPos="90000" dist="50800" dir="5400000" sy="-100000" algn="bl" rotWithShape="0"/>
            </a:effectLst>
            <a:sp3d prstMaterial="plastic">
              <a:bevelT w="127000" h="25400" prst="relaxedInse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marL="449263" algn="ctr"/>
              <a:r>
                <a:rPr lang="uk-UA" sz="3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Майстер функцій</a:t>
              </a:r>
            </a:p>
            <a:p>
              <a:pPr marL="449263"/>
              <a:r>
                <a:rPr lang="uk-UA" sz="28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Містить два списки: </a:t>
              </a:r>
            </a:p>
            <a:p>
              <a:pPr marL="449263"/>
              <a:r>
                <a:rPr lang="uk-UA" sz="28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1. Категорія                                    2. Функція  </a:t>
              </a:r>
            </a:p>
            <a:p>
              <a:pPr marL="449263" algn="just"/>
              <a:endParaRPr lang="uk-UA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/>
              <a:endParaRPr lang="uk-U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ctr"/>
              <a:endPara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 algn="just">
                <a:tabLst>
                  <a:tab pos="0" algn="l"/>
                  <a:tab pos="93663" algn="l"/>
                </a:tabLst>
              </a:pPr>
              <a:endPara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255713" algn="just"/>
              <a:endParaRPr lang="uk-U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Скругленный прямоугольник 4"/>
            <p:cNvSpPr/>
            <p:nvPr/>
          </p:nvSpPr>
          <p:spPr>
            <a:xfrm>
              <a:off x="116945" y="116945"/>
              <a:ext cx="8057374" cy="216173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just" defTabSz="1422400" rtl="0">
                <a:spcBef>
                  <a:spcPct val="0"/>
                </a:spcBef>
              </a:pPr>
              <a:endParaRPr lang="ru-RU" sz="3200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"/>
          <a:stretch/>
        </p:blipFill>
        <p:spPr bwMode="auto">
          <a:xfrm>
            <a:off x="107504" y="2204864"/>
            <a:ext cx="4325011" cy="3828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2"/>
          <a:stretch/>
        </p:blipFill>
        <p:spPr bwMode="auto">
          <a:xfrm>
            <a:off x="4716016" y="2269235"/>
            <a:ext cx="4299972" cy="379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460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-158312" y="-456796"/>
            <a:ext cx="9302312" cy="7314796"/>
            <a:chOff x="116945" y="116945"/>
            <a:chExt cx="8434811" cy="4575173"/>
          </a:xfrm>
          <a:scene3d>
            <a:camera prst="orthographicFront"/>
            <a:lightRig rig="threePt" dir="t">
              <a:rot lat="0" lon="0" rev="7500000"/>
            </a:lightRig>
          </a:scene3d>
        </p:grpSpPr>
        <p:sp useBgFill="1">
          <p:nvSpPr>
            <p:cNvPr id="6" name="Скругленный прямоугольник 5"/>
            <p:cNvSpPr/>
            <p:nvPr/>
          </p:nvSpPr>
          <p:spPr>
            <a:xfrm>
              <a:off x="260492" y="402656"/>
              <a:ext cx="8291264" cy="4289462"/>
            </a:xfrm>
            <a:prstGeom prst="roundRect">
              <a:avLst/>
            </a:prstGeom>
            <a:effectLst>
              <a:reflection blurRad="6350" stA="50000" endA="300" endPos="90000" dist="50800" dir="5400000" sy="-100000" algn="bl" rotWithShape="0"/>
            </a:effectLst>
            <a:sp3d prstMaterial="plastic">
              <a:bevelT w="127000" h="25400" prst="relaxedInse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marL="449263" algn="ctr"/>
              <a:r>
                <a:rPr lang="uk-UA" sz="3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Майстер функцій </a:t>
              </a:r>
            </a:p>
            <a:p>
              <a:pPr marL="449263" algn="just"/>
              <a:endParaRPr lang="uk-UA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/>
              <a:endParaRPr lang="uk-U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ctr"/>
              <a:endPara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342900" indent="-342900" algn="just">
                <a:tabLst>
                  <a:tab pos="0" algn="l"/>
                  <a:tab pos="93663" algn="l"/>
                </a:tabLst>
              </a:pPr>
              <a:endPara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255713" algn="just"/>
              <a:endParaRPr lang="uk-U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Скругленный прямоугольник 4"/>
            <p:cNvSpPr/>
            <p:nvPr/>
          </p:nvSpPr>
          <p:spPr>
            <a:xfrm>
              <a:off x="116945" y="116945"/>
              <a:ext cx="8057374" cy="216173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just" defTabSz="1422400" rtl="0">
                <a:spcBef>
                  <a:spcPct val="0"/>
                </a:spcBef>
              </a:pPr>
              <a:endParaRPr lang="ru-RU" sz="3200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424" y="1259230"/>
            <a:ext cx="7301150" cy="3852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Управляющая кнопка: документ 7">
            <a:hlinkClick r:id="rId4" action="ppaction://hlinkfile" highlightClick="1"/>
          </p:cNvPr>
          <p:cNvSpPr/>
          <p:nvPr/>
        </p:nvSpPr>
        <p:spPr>
          <a:xfrm>
            <a:off x="7715272" y="6143644"/>
            <a:ext cx="857256" cy="500066"/>
          </a:xfrm>
          <a:prstGeom prst="actionButton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4014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2" descr="/Files/images/exce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60848"/>
            <a:ext cx="2016224" cy="2078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48272" cy="1866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05077" y="0"/>
            <a:ext cx="6858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Діагностування помилок у формулах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Значення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повідомлень про помилки наступне: </a:t>
            </a:r>
          </a:p>
          <a:p>
            <a:pPr algn="just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algn="just"/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#### -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ширина комірки не дозволяє відобразити число в заданому форматі, потрібно розширити комірку або замінити формат числа; </a:t>
            </a:r>
          </a:p>
          <a:p>
            <a:pPr lvl="0" algn="just"/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#ИМЯ?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- Microsoft Excel не зміг розпізнати ім’я, використане в формулі. Ця помилка виникає, коли неправильно зазначено ім’я об’єкта або є посилання на видалене ім’я, коли неправильно зазначена функція, коли при запису адрес замість латини використана кирилиця; </a:t>
            </a:r>
          </a:p>
          <a:p>
            <a:pPr lvl="0" algn="just"/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#ЗНАЧ! –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спроба некоректного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використання функції. Поширеною помилкою є невідповідність даних установленому формату (наприклад, замість числа чи дати стоїть текст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718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2" descr="/Files/images/exce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60848"/>
            <a:ext cx="2016224" cy="2078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48272" cy="1866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05077" y="0"/>
            <a:ext cx="6858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Діагностування помилок у формулах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Значення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повідомлень про помилки наступне: 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#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ССЫЛКА! –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означає неправильне вживання посилань, які є у формулі. Можливо у формулі задано посилання на неіснуючу комірку; </a:t>
            </a:r>
          </a:p>
          <a:p>
            <a:pPr algn="just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#ДЕЛ/0! –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 формулі робиться спроба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ділення на нуль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#ПУСТО! –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невірно вказано перетинання двох областей, які не мають спільних комірок. Можливо, що ви помилилися у перетину двох діапазонів (наприклад, поставили у вираз типу (А3:А6 С4: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) замість коми пробіл); </a:t>
            </a:r>
          </a:p>
          <a:p>
            <a:pPr algn="just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#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ЧИСЛО! –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порушено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правила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завдання операторів, прийняті в математиці; </a:t>
            </a:r>
          </a:p>
          <a:p>
            <a:pPr lvl="0" algn="just"/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#Н/Д –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скорочення від терміна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невизначені дані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». Таке повідомлення може з’явитися, якщо в якості аргументу задано посилання на пусту комірку. </a:t>
            </a:r>
          </a:p>
        </p:txBody>
      </p:sp>
    </p:spTree>
    <p:extLst>
      <p:ext uri="{BB962C8B-B14F-4D97-AF65-F5344CB8AC3E}">
        <p14:creationId xmlns:p14="http://schemas.microsoft.com/office/powerpoint/2010/main" val="2210854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159714" cy="1237129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ПРАЦЮЄМО</a:t>
            </a:r>
            <a:b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ЗА КОМП’ЮТЕРОМ</a:t>
            </a:r>
            <a:endParaRPr lang="uk-UA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4" y="0"/>
            <a:ext cx="4357686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30180" y="1357600"/>
            <a:ext cx="4069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/>
          </a:p>
          <a:p>
            <a:endParaRPr lang="ru-RU" b="1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001" y="6400800"/>
            <a:ext cx="3460466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кутник 17"/>
          <p:cNvSpPr/>
          <p:nvPr/>
        </p:nvSpPr>
        <p:spPr>
          <a:xfrm>
            <a:off x="928662" y="1643050"/>
            <a:ext cx="3123027" cy="124649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i="1" dirty="0">
                <a:solidFill>
                  <a:schemeClr val="bg1"/>
                </a:solidFill>
              </a:rPr>
              <a:t>Пам’ятайте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2928934"/>
            <a:ext cx="4751357" cy="1631216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500" b="1" i="1" dirty="0">
                <a:solidFill>
                  <a:schemeClr val="bg1"/>
                </a:solidFill>
              </a:rPr>
              <a:t>Під час виконання практичних завдань пам’ятай про </a:t>
            </a:r>
            <a:r>
              <a:rPr lang="uk-UA" sz="2500" b="1" i="1" dirty="0">
                <a:solidFill>
                  <a:srgbClr val="FFFF00"/>
                </a:solidFill>
              </a:rPr>
              <a:t>правила безпеки</a:t>
            </a:r>
            <a:r>
              <a:rPr lang="uk-UA" sz="2500" b="1" i="1" dirty="0">
                <a:solidFill>
                  <a:schemeClr val="bg1"/>
                </a:solidFill>
              </a:rPr>
              <a:t> життєдіяльності при роботі з комп’ютером!</a:t>
            </a:r>
            <a:endParaRPr lang="uk-UA" sz="2500" b="1" i="1" u="sng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6643710"/>
            <a:ext cx="478631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3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618892183"/>
              </p:ext>
            </p:extLst>
          </p:nvPr>
        </p:nvGraphicFramePr>
        <p:xfrm>
          <a:off x="852736" y="28173"/>
          <a:ext cx="8291264" cy="26503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627784" cy="2388040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4028" y="2425769"/>
            <a:ext cx="895447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Font typeface="+mj-lt"/>
              <a:buAutoNum type="arabicPeriod"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Опрацювати конспект.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Виконати завдання 1-5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[2],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ст.19-21. Роботу відправити на електронну пошту </a:t>
            </a:r>
            <a:r>
              <a:rPr lang="en-US" sz="2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sbir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257@</a:t>
            </a:r>
            <a:r>
              <a:rPr lang="en-US" sz="2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ukr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.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net</a:t>
            </a:r>
            <a:endParaRPr lang="uk-UA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В зошиті дати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відповіді на контрольні запитання.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i="1" u="sng" dirty="0">
                <a:latin typeface="Times New Roman" pitchFamily="18" charset="0"/>
                <a:cs typeface="Times New Roman" pitchFamily="18" charset="0"/>
              </a:rPr>
              <a:t>Література: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Інформатика: 11 кл.: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. рівень стандарт/ Й.Я.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Ривкінд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, Т.І. Лисенко, Л.А.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Чернікова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, В.В.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Шакотько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; за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заг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. ред. М.З.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Згуровського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. - К. :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, 2011. Ст.81-94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Інформатика. Дидактичне та методичне забезпечення лабораторних робіт з «Інформатики» для студентів агротехнічних коледжів / К.В. Городник. –К.: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НУБіП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. 2016.-70с.</a:t>
            </a:r>
          </a:p>
        </p:txBody>
      </p:sp>
    </p:spTree>
    <p:extLst>
      <p:ext uri="{BB962C8B-B14F-4D97-AF65-F5344CB8AC3E}">
        <p14:creationId xmlns:p14="http://schemas.microsoft.com/office/powerpoint/2010/main" val="305230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-30701"/>
            <a:ext cx="24384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848" y="4672013"/>
            <a:ext cx="3000375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0" descr="3D_2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0"/>
            <a:ext cx="4143404" cy="721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71604" y="928670"/>
            <a:ext cx="3000396" cy="2585323"/>
          </a:xfrm>
          <a:prstGeom prst="rect">
            <a:avLst/>
          </a:prstGeom>
          <a:ln/>
          <a:scene3d>
            <a:camera prst="perspectiveContrastingRightFacing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ДЯКУЮ ЗА УВАГУ!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43877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0057666"/>
              </p:ext>
            </p:extLst>
          </p:nvPr>
        </p:nvGraphicFramePr>
        <p:xfrm>
          <a:off x="0" y="571480"/>
          <a:ext cx="9108504" cy="7639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3968"/>
                <a:gridCol w="4824536"/>
              </a:tblGrid>
              <a:tr h="518607"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619058">
                <a:tc>
                  <a:txBody>
                    <a:bodyPr/>
                    <a:lstStyle/>
                    <a:p>
                      <a:pPr algn="l"/>
                      <a:r>
                        <a:rPr lang="uk-UA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Діапазон  комірок  </a:t>
                      </a:r>
                      <a:r>
                        <a:rPr lang="uk-UA" sz="18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— </a:t>
                      </a:r>
                      <a:r>
                        <a:rPr lang="uk-UA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18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це</a:t>
                      </a:r>
                    </a:p>
                    <a:p>
                      <a:pPr algn="l"/>
                      <a:r>
                        <a:rPr lang="uk-UA" sz="18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l"/>
                      <a:r>
                        <a:rPr lang="uk-UA" sz="18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Діапазон стовпців — це</a:t>
                      </a:r>
                    </a:p>
                    <a:p>
                      <a:pPr algn="l"/>
                      <a:endParaRPr lang="ru-RU" sz="18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uk-UA" sz="18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Діапазон рядків — це</a:t>
                      </a:r>
                      <a:endParaRPr lang="ru-RU" sz="18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горизонтальна смуга таблиці (1:6)</a:t>
                      </a:r>
                    </a:p>
                    <a:p>
                      <a:endParaRPr lang="uk-UA" sz="18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uk-UA" sz="18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вертикальна смуга таблиці  (А:С)</a:t>
                      </a:r>
                    </a:p>
                    <a:p>
                      <a:endParaRPr lang="uk-UA" sz="18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прямокутник, що задається адресою лівої верхньої і правої нижньої комірок</a:t>
                      </a:r>
                      <a:r>
                        <a:rPr lang="uk-UA" sz="18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(А1:С6)</a:t>
                      </a:r>
                    </a:p>
                    <a:p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03297">
                <a:tc>
                  <a:txBody>
                    <a:bodyPr/>
                    <a:lstStyle/>
                    <a:p>
                      <a:pPr algn="just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endParaRPr lang="uk-UA" sz="18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18607"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61513"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18607">
                <a:tc>
                  <a:txBody>
                    <a:bodyPr/>
                    <a:lstStyle/>
                    <a:p>
                      <a:endParaRPr lang="ru-RU" sz="18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7537"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1860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18607"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142976" y="-142900"/>
            <a:ext cx="67922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Перевір свої знання</a:t>
            </a: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771800" y="1412776"/>
            <a:ext cx="1440160" cy="108012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627784" y="1880828"/>
            <a:ext cx="1728192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2483768" y="1412776"/>
            <a:ext cx="1872208" cy="108012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0" y="3254940"/>
            <a:ext cx="453909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Активна (поточна)  комірка  в ЕТ </a:t>
            </a:r>
            <a:r>
              <a:rPr lang="uk-UA" b="1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uk-UA" b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це</a:t>
            </a:r>
            <a:endParaRPr lang="uk-UA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24776" y="3140968"/>
            <a:ext cx="1656184" cy="618028"/>
          </a:xfrm>
          <a:prstGeom prst="rect">
            <a:avLst/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Табличний курсор</a:t>
            </a:r>
            <a:endParaRPr lang="uk-UA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5025" y="4053085"/>
            <a:ext cx="367240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правому нижньому куті табличного курсора знаходиться</a:t>
            </a:r>
            <a:endParaRPr lang="uk-UA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4578248" y="4033861"/>
            <a:ext cx="4364154" cy="785798"/>
            <a:chOff x="4578248" y="4033861"/>
            <a:chExt cx="4364154" cy="785798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4578248" y="4104111"/>
              <a:ext cx="1837747" cy="715548"/>
              <a:chOff x="4578248" y="3984082"/>
              <a:chExt cx="1837747" cy="715548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4578248" y="3984082"/>
                <a:ext cx="1656184" cy="618028"/>
              </a:xfrm>
              <a:prstGeom prst="rect">
                <a:avLst/>
              </a:prstGeom>
              <a:ln w="762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5" name="Блок-схема: узел 14"/>
              <p:cNvSpPr/>
              <p:nvPr/>
            </p:nvSpPr>
            <p:spPr>
              <a:xfrm>
                <a:off x="6052868" y="4504588"/>
                <a:ext cx="363127" cy="195042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</p:grpSp>
        <p:grpSp>
          <p:nvGrpSpPr>
            <p:cNvPr id="20" name="Группа 19"/>
            <p:cNvGrpSpPr/>
            <p:nvPr/>
          </p:nvGrpSpPr>
          <p:grpSpPr>
            <a:xfrm>
              <a:off x="6533343" y="4033861"/>
              <a:ext cx="2409059" cy="758528"/>
              <a:chOff x="6533343" y="4033861"/>
              <a:chExt cx="2409059" cy="758528"/>
            </a:xfrm>
          </p:grpSpPr>
          <p:sp>
            <p:nvSpPr>
              <p:cNvPr id="18" name="Овал 17"/>
              <p:cNvSpPr/>
              <p:nvPr/>
            </p:nvSpPr>
            <p:spPr>
              <a:xfrm>
                <a:off x="6984624" y="4033861"/>
                <a:ext cx="1957778" cy="758528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Маркер заповнення</a:t>
                </a:r>
                <a:endParaRPr lang="uk-UA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9" name="Стрелка вправо 18"/>
              <p:cNvSpPr/>
              <p:nvPr/>
            </p:nvSpPr>
            <p:spPr>
              <a:xfrm rot="8039633">
                <a:off x="6457719" y="4307378"/>
                <a:ext cx="460261" cy="309014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</p:grpSp>
      </p:grpSp>
      <p:sp>
        <p:nvSpPr>
          <p:cNvPr id="1024" name="Прямоугольник 1023"/>
          <p:cNvSpPr/>
          <p:nvPr/>
        </p:nvSpPr>
        <p:spPr>
          <a:xfrm>
            <a:off x="323528" y="5241931"/>
            <a:ext cx="3553905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Дані у ЕТ бувають різних типів, наприклад:</a:t>
            </a:r>
            <a:endParaRPr lang="uk-UA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35" name="Группа 1034"/>
          <p:cNvGrpSpPr/>
          <p:nvPr/>
        </p:nvGrpSpPr>
        <p:grpSpPr>
          <a:xfrm>
            <a:off x="4455529" y="5233732"/>
            <a:ext cx="4189931" cy="642494"/>
            <a:chOff x="4486525" y="5373216"/>
            <a:chExt cx="4189931" cy="642494"/>
          </a:xfrm>
        </p:grpSpPr>
        <p:sp>
          <p:nvSpPr>
            <p:cNvPr id="1028" name="Восьмиугольник 1027"/>
            <p:cNvSpPr/>
            <p:nvPr/>
          </p:nvSpPr>
          <p:spPr>
            <a:xfrm>
              <a:off x="4486525" y="5373216"/>
              <a:ext cx="1165595" cy="551433"/>
            </a:xfrm>
            <a:prstGeom prst="octag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число</a:t>
              </a:r>
              <a:endPara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31" name="Горизонтальный свиток 1030"/>
            <p:cNvSpPr/>
            <p:nvPr/>
          </p:nvSpPr>
          <p:spPr>
            <a:xfrm>
              <a:off x="6014150" y="5373216"/>
              <a:ext cx="1188488" cy="642494"/>
            </a:xfrm>
            <a:prstGeom prst="horizontalScroll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текст</a:t>
              </a:r>
              <a:endPara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33" name="Прямоугольник 1032"/>
            <p:cNvSpPr/>
            <p:nvPr/>
          </p:nvSpPr>
          <p:spPr>
            <a:xfrm>
              <a:off x="7452320" y="5478439"/>
              <a:ext cx="1224136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формули</a:t>
              </a:r>
              <a:endPara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37" name="Прямоугольник 1036"/>
          <p:cNvSpPr/>
          <p:nvPr/>
        </p:nvSpPr>
        <p:spPr>
          <a:xfrm>
            <a:off x="0" y="6211241"/>
            <a:ext cx="4788025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Дані можна вводити до комірки, а можна в</a:t>
            </a:r>
            <a:endParaRPr lang="uk-UA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41" name="Группа 1040"/>
          <p:cNvGrpSpPr/>
          <p:nvPr/>
        </p:nvGrpSpPr>
        <p:grpSpPr>
          <a:xfrm>
            <a:off x="5375344" y="6211241"/>
            <a:ext cx="3270116" cy="720080"/>
            <a:chOff x="5375344" y="6211241"/>
            <a:chExt cx="3270116" cy="720080"/>
          </a:xfrm>
        </p:grpSpPr>
        <p:sp>
          <p:nvSpPr>
            <p:cNvPr id="1038" name="Прямоугольник 1037"/>
            <p:cNvSpPr/>
            <p:nvPr/>
          </p:nvSpPr>
          <p:spPr>
            <a:xfrm>
              <a:off x="5375344" y="6211241"/>
              <a:ext cx="3270116" cy="72008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040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21124" y="6323288"/>
              <a:ext cx="2678140" cy="4029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6526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024" grpId="0" animBg="1"/>
      <p:bldP spid="103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9344" y="4714885"/>
            <a:ext cx="3014656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714860"/>
            <a:ext cx="285752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4-конечная звезда 8">
            <a:hlinkClick r:id="" action="ppaction://hlinkshowjump?jump=firstslide"/>
          </p:cNvPr>
          <p:cNvSpPr/>
          <p:nvPr/>
        </p:nvSpPr>
        <p:spPr>
          <a:xfrm>
            <a:off x="3000364" y="6286520"/>
            <a:ext cx="428628" cy="428628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28728" y="0"/>
            <a:ext cx="6215106" cy="11429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000232" y="0"/>
            <a:ext cx="4857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ОСНОВНІ СФЕРИ ЗАСТОСУВАННЯ ЕЛЕКТРОННИХ ТАБЛИЦЬ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4357686" y="1142984"/>
            <a:ext cx="45719" cy="214314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500166" y="1357298"/>
            <a:ext cx="6072230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5465769" y="1677975"/>
            <a:ext cx="64294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7180281" y="1820851"/>
            <a:ext cx="78581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3179753" y="1677975"/>
            <a:ext cx="64294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1072332" y="1785132"/>
            <a:ext cx="857256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0" y="2214554"/>
            <a:ext cx="2571736" cy="15001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786050" y="2000240"/>
            <a:ext cx="1857388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786314" y="2000240"/>
            <a:ext cx="178595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6858016" y="2214554"/>
            <a:ext cx="2285984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0" y="2285992"/>
            <a:ext cx="25717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Розрахунки грошових обігів у фінансових операціях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29454" y="2500306"/>
            <a:ext cx="20002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Математичне моделювання процесів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714612" y="2000241"/>
            <a:ext cx="1857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Статистична обробка даних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929190" y="2071678"/>
            <a:ext cx="15716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Інженерні розрахунки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2" name="Picture 2">
            <a:hlinkClick r:id="rId4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 b="13115"/>
          <a:stretch>
            <a:fillRect/>
          </a:stretch>
        </p:blipFill>
        <p:spPr bwMode="auto">
          <a:xfrm>
            <a:off x="2571736" y="3071810"/>
            <a:ext cx="2619375" cy="1514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6"/>
          <a:srcRect t="7447"/>
          <a:stretch>
            <a:fillRect/>
          </a:stretch>
        </p:blipFill>
        <p:spPr bwMode="auto">
          <a:xfrm>
            <a:off x="5214942" y="3000372"/>
            <a:ext cx="152400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29454" y="0"/>
            <a:ext cx="2214546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2071670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71868" y="4572008"/>
            <a:ext cx="2071702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643306" y="4572008"/>
            <a:ext cx="2071702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0319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242000141"/>
              </p:ext>
            </p:extLst>
          </p:nvPr>
        </p:nvGraphicFramePr>
        <p:xfrm>
          <a:off x="457200" y="274638"/>
          <a:ext cx="8291264" cy="26503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7" y="2897290"/>
            <a:ext cx="3819525" cy="2390775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2" descr="/Files/images/excel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769938"/>
            <a:ext cx="1322387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кумент 5">
            <a:hlinkClick r:id="rId9" action="ppaction://hlinkfile" highlightClick="1"/>
          </p:cNvPr>
          <p:cNvSpPr/>
          <p:nvPr/>
        </p:nvSpPr>
        <p:spPr>
          <a:xfrm>
            <a:off x="7429520" y="5929330"/>
            <a:ext cx="785818" cy="571504"/>
          </a:xfrm>
          <a:prstGeom prst="actionButton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400824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635784476"/>
              </p:ext>
            </p:extLst>
          </p:nvPr>
        </p:nvGraphicFramePr>
        <p:xfrm>
          <a:off x="324920" y="137224"/>
          <a:ext cx="8639567" cy="27234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441866" y="2143116"/>
            <a:ext cx="8291264" cy="4060536"/>
            <a:chOff x="0" y="0"/>
            <a:chExt cx="8291264" cy="2395628"/>
          </a:xfrm>
          <a:scene3d>
            <a:camera prst="orthographicFront"/>
            <a:lightRig rig="threePt" dir="t">
              <a:rot lat="0" lon="0" rev="7500000"/>
            </a:lightRig>
          </a:scene3d>
        </p:grpSpPr>
        <p:sp useBgFill="1">
          <p:nvSpPr>
            <p:cNvPr id="6" name="Скругленный прямоугольник 5"/>
            <p:cNvSpPr/>
            <p:nvPr/>
          </p:nvSpPr>
          <p:spPr>
            <a:xfrm>
              <a:off x="0" y="0"/>
              <a:ext cx="8291264" cy="2395628"/>
            </a:xfrm>
            <a:prstGeom prst="roundRect">
              <a:avLst/>
            </a:prstGeom>
            <a:effectLst>
              <a:reflection blurRad="6350" stA="50000" endA="300" endPos="90000" dist="50800" dir="5400000" sy="-100000" algn="bl" rotWithShape="0"/>
            </a:effectLst>
            <a:sp3d prstMaterial="plastic">
              <a:bevelT w="127000" h="25400" prst="relaxedInse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116945" y="116945"/>
              <a:ext cx="8057374" cy="216173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marL="1255713" lvl="0" indent="-1255713" algn="just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200" b="1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Мета:</a:t>
              </a:r>
              <a:endParaRPr lang="ru-RU" sz="3200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2071670" y="2285992"/>
            <a:ext cx="608617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Ø"/>
            </a:pP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формувати поняття: «формула», «функція», «посилання на комірку»;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розглянути складові формули, функції; 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розглянути типи посилань та види повідомлень про помилку;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вчитися обчислювати в табличному процесорі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MS 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Excel.</a:t>
            </a:r>
          </a:p>
        </p:txBody>
      </p:sp>
    </p:spTree>
    <p:extLst>
      <p:ext uri="{BB962C8B-B14F-4D97-AF65-F5344CB8AC3E}">
        <p14:creationId xmlns:p14="http://schemas.microsoft.com/office/powerpoint/2010/main" val="156820459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449452"/>
            <a:ext cx="9144000" cy="5859868"/>
            <a:chOff x="-84536" y="0"/>
            <a:chExt cx="8291264" cy="3944581"/>
          </a:xfrm>
          <a:scene3d>
            <a:camera prst="orthographicFront"/>
            <a:lightRig rig="threePt" dir="t">
              <a:rot lat="0" lon="0" rev="7500000"/>
            </a:lightRig>
          </a:scene3d>
        </p:grpSpPr>
        <p:sp useBgFill="1">
          <p:nvSpPr>
            <p:cNvPr id="6" name="Скругленный прямоугольник 5"/>
            <p:cNvSpPr/>
            <p:nvPr/>
          </p:nvSpPr>
          <p:spPr>
            <a:xfrm>
              <a:off x="-84536" y="0"/>
              <a:ext cx="8291264" cy="3944581"/>
            </a:xfrm>
            <a:prstGeom prst="roundRect">
              <a:avLst/>
            </a:prstGeom>
            <a:effectLst>
              <a:reflection blurRad="6350" stA="50000" endA="300" endPos="90000" dist="50800" dir="5400000" sy="-100000" algn="bl" rotWithShape="0"/>
            </a:effectLst>
            <a:sp3d prstMaterial="plastic">
              <a:bevelT w="127000" h="25400" prst="relaxedInse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marL="1255713"/>
              <a:endParaRPr lang="uk-U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Скругленный прямоугольник 4"/>
            <p:cNvSpPr/>
            <p:nvPr/>
          </p:nvSpPr>
          <p:spPr>
            <a:xfrm>
              <a:off x="116945" y="116945"/>
              <a:ext cx="8057374" cy="216173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just" defTabSz="1422400" rtl="0">
                <a:spcBef>
                  <a:spcPct val="0"/>
                </a:spcBef>
              </a:pPr>
              <a:endParaRPr lang="ru-RU" sz="3200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1500166" y="1142984"/>
            <a:ext cx="7489972" cy="5174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Поняття формули. Складові формули.</a:t>
            </a: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Копіювання формули. Посилання 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на комірку в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MS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 Excel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Функції Excel та їх синтаксис.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Повідомлення про помилки у формулах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MS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  Excel.</a:t>
            </a:r>
          </a:p>
        </p:txBody>
      </p:sp>
      <p:pic>
        <p:nvPicPr>
          <p:cNvPr id="8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43042" cy="3047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428992" y="571480"/>
            <a:ext cx="26432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/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7158" y="571480"/>
            <a:ext cx="1071570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763" algn="ctr"/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  <a:endParaRPr lang="uk-UA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184097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49585" y="203675"/>
            <a:ext cx="9164522" cy="6306604"/>
            <a:chOff x="-135553" y="17494"/>
            <a:chExt cx="8309872" cy="3944581"/>
          </a:xfrm>
          <a:scene3d>
            <a:camera prst="orthographicFront"/>
            <a:lightRig rig="threePt" dir="t">
              <a:rot lat="0" lon="0" rev="7500000"/>
            </a:lightRig>
          </a:scene3d>
        </p:grpSpPr>
        <p:sp useBgFill="1">
          <p:nvSpPr>
            <p:cNvPr id="6" name="Скругленный прямоугольник 5"/>
            <p:cNvSpPr/>
            <p:nvPr/>
          </p:nvSpPr>
          <p:spPr>
            <a:xfrm>
              <a:off x="-135553" y="17494"/>
              <a:ext cx="8291264" cy="3944581"/>
            </a:xfrm>
            <a:prstGeom prst="roundRect">
              <a:avLst/>
            </a:prstGeom>
            <a:effectLst>
              <a:reflection blurRad="6350" stA="50000" endA="300" endPos="90000" dist="50800" dir="5400000" sy="-100000" algn="bl" rotWithShape="0"/>
            </a:effectLst>
            <a:sp3d prstMaterial="plastic">
              <a:bevelT w="127000" h="25400" prst="relaxedInse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marL="449263" algn="just"/>
              <a:r>
                <a:rPr lang="uk-UA" sz="2800" b="1" i="1" u="sng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Формули в </a:t>
              </a:r>
              <a:r>
                <a:rPr lang="en-US" sz="2800" b="1" i="1" u="sng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Excel </a:t>
              </a:r>
              <a:r>
                <a:rPr lang="en-US" sz="28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– </a:t>
              </a:r>
              <a:r>
                <a:rPr lang="uk-UA" sz="28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це вирази, що описують обчислення в комірках</a:t>
              </a:r>
              <a:r>
                <a:rPr lang="uk-UA" sz="28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uk-UA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/>
              <a:endParaRPr lang="uk-UA" sz="24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255713"/>
              <a:endParaRPr lang="uk-U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Скругленный прямоугольник 4"/>
            <p:cNvSpPr/>
            <p:nvPr/>
          </p:nvSpPr>
          <p:spPr>
            <a:xfrm>
              <a:off x="116945" y="116945"/>
              <a:ext cx="8057374" cy="216173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just" defTabSz="1422400" rtl="0">
                <a:spcBef>
                  <a:spcPct val="0"/>
                </a:spcBef>
              </a:pPr>
              <a:endParaRPr lang="ru-RU" sz="3200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1100599" y="1628800"/>
            <a:ext cx="763284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2000"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Формули містять такі компоненти:</a:t>
            </a:r>
          </a:p>
          <a:p>
            <a:pPr marL="252000" algn="ctr"/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-457200" algn="just">
              <a:buFont typeface="Wingdings" pitchFamily="2" charset="2"/>
              <a:buChar char="Ø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Символ         ,   яким починається запис формули</a:t>
            </a:r>
          </a:p>
          <a:p>
            <a:pPr lvl="0" indent="-457200" algn="just">
              <a:buFont typeface="Wingdings" pitchFamily="2" charset="2"/>
              <a:buChar char="Ø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Оператори (інструкції для виконання дій)                                           </a:t>
            </a:r>
          </a:p>
          <a:p>
            <a:pPr lvl="0" indent="-457200" algn="just">
              <a:buFont typeface="Wingdings" pitchFamily="2" charset="2"/>
              <a:buChar char="Ø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Числа або текстові значення</a:t>
            </a:r>
          </a:p>
          <a:p>
            <a:pPr lvl="0" indent="-457200" algn="just">
              <a:buFont typeface="Wingdings" pitchFamily="2" charset="2"/>
              <a:buChar char="Ø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Функції з набору вбудованих функцій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Excel</a:t>
            </a:r>
            <a:endParaRPr lang="uk-UA" sz="32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-457200" algn="just">
              <a:buFont typeface="Wingdings" pitchFamily="2" charset="2"/>
              <a:buChar char="Ø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Посилання на комірки і діапазони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Равно 8"/>
          <p:cNvSpPr/>
          <p:nvPr/>
        </p:nvSpPr>
        <p:spPr>
          <a:xfrm>
            <a:off x="3131840" y="2636912"/>
            <a:ext cx="914400" cy="61206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2" name="Плюс 1"/>
          <p:cNvSpPr/>
          <p:nvPr/>
        </p:nvSpPr>
        <p:spPr>
          <a:xfrm>
            <a:off x="2256285" y="4206878"/>
            <a:ext cx="432048" cy="427985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Минус 2"/>
          <p:cNvSpPr/>
          <p:nvPr/>
        </p:nvSpPr>
        <p:spPr>
          <a:xfrm>
            <a:off x="2829492" y="4288169"/>
            <a:ext cx="576064" cy="26540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Умножение 9"/>
          <p:cNvSpPr/>
          <p:nvPr/>
        </p:nvSpPr>
        <p:spPr>
          <a:xfrm>
            <a:off x="3563886" y="4288169"/>
            <a:ext cx="612349" cy="37341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Минус 10"/>
          <p:cNvSpPr/>
          <p:nvPr/>
        </p:nvSpPr>
        <p:spPr>
          <a:xfrm rot="18836931">
            <a:off x="4301253" y="4217009"/>
            <a:ext cx="518661" cy="490193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16" name="Группа 15"/>
          <p:cNvGrpSpPr/>
          <p:nvPr/>
        </p:nvGrpSpPr>
        <p:grpSpPr>
          <a:xfrm>
            <a:off x="5270527" y="4118274"/>
            <a:ext cx="498004" cy="592083"/>
            <a:chOff x="4919487" y="3948424"/>
            <a:chExt cx="498004" cy="592083"/>
          </a:xfrm>
        </p:grpSpPr>
        <p:sp>
          <p:nvSpPr>
            <p:cNvPr id="12" name="Минус 11"/>
            <p:cNvSpPr/>
            <p:nvPr/>
          </p:nvSpPr>
          <p:spPr>
            <a:xfrm rot="17606840">
              <a:off x="4776770" y="4091141"/>
              <a:ext cx="592077" cy="306643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3" name="Минус 12"/>
            <p:cNvSpPr/>
            <p:nvPr/>
          </p:nvSpPr>
          <p:spPr>
            <a:xfrm rot="3808087">
              <a:off x="4968131" y="4091147"/>
              <a:ext cx="592077" cy="306643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300188790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99909" y="203675"/>
            <a:ext cx="9144000" cy="6306604"/>
            <a:chOff x="0" y="17494"/>
            <a:chExt cx="8291264" cy="3944581"/>
          </a:xfrm>
          <a:scene3d>
            <a:camera prst="orthographicFront"/>
            <a:lightRig rig="threePt" dir="t">
              <a:rot lat="0" lon="0" rev="7500000"/>
            </a:lightRig>
          </a:scene3d>
        </p:grpSpPr>
        <p:sp useBgFill="1">
          <p:nvSpPr>
            <p:cNvPr id="6" name="Скругленный прямоугольник 5"/>
            <p:cNvSpPr/>
            <p:nvPr/>
          </p:nvSpPr>
          <p:spPr>
            <a:xfrm>
              <a:off x="0" y="17494"/>
              <a:ext cx="8291264" cy="3944581"/>
            </a:xfrm>
            <a:prstGeom prst="roundRect">
              <a:avLst/>
            </a:prstGeom>
            <a:effectLst>
              <a:reflection blurRad="6350" stA="50000" endA="300" endPos="90000" dist="50800" dir="5400000" sy="-100000" algn="bl" rotWithShape="0"/>
            </a:effectLst>
            <a:sp3d prstMaterial="plastic">
              <a:bevelT w="127000" h="25400" prst="relaxedInse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marL="449263" algn="just"/>
              <a:endParaRPr lang="uk-UA" sz="24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255713" algn="just"/>
              <a:endParaRPr lang="uk-U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Скругленный прямоугольник 4"/>
            <p:cNvSpPr/>
            <p:nvPr/>
          </p:nvSpPr>
          <p:spPr>
            <a:xfrm>
              <a:off x="116945" y="116945"/>
              <a:ext cx="8057374" cy="216173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just" defTabSz="1422400" rtl="0">
                <a:spcBef>
                  <a:spcPct val="0"/>
                </a:spcBef>
              </a:pPr>
              <a:endParaRPr lang="ru-RU" sz="3200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0963094"/>
              </p:ext>
            </p:extLst>
          </p:nvPr>
        </p:nvGraphicFramePr>
        <p:xfrm>
          <a:off x="235314" y="1340768"/>
          <a:ext cx="8980297" cy="38960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80502"/>
                <a:gridCol w="6299795"/>
              </a:tblGrid>
              <a:tr h="9361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04900" algn="l"/>
                        </a:tabLst>
                      </a:pPr>
                      <a:r>
                        <a:rPr lang="uk-UA" sz="2400" b="1" dirty="0" smtClean="0">
                          <a:solidFill>
                            <a:schemeClr val="bg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Математичний запис формули</a:t>
                      </a:r>
                      <a:endParaRPr lang="uk-UA" sz="2400" b="1" dirty="0">
                        <a:solidFill>
                          <a:schemeClr val="bg1"/>
                        </a:solidFill>
                        <a:effectLst/>
                        <a:latin typeface="Cambria Math" pitchFamily="18" charset="0"/>
                        <a:ea typeface="Cambria Math" pitchFamily="18" charset="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 smtClean="0">
                          <a:solidFill>
                            <a:schemeClr val="tx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a:t>Запис в  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MS</a:t>
                      </a:r>
                      <a:r>
                        <a:rPr lang="uk-UA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Excel</a:t>
                      </a:r>
                      <a:endParaRPr lang="uk-UA" sz="2400" b="1" dirty="0">
                        <a:solidFill>
                          <a:schemeClr val="tx1"/>
                        </a:solidFill>
                        <a:effectLst/>
                        <a:latin typeface="Cambria Math" pitchFamily="18" charset="0"/>
                        <a:ea typeface="Cambria Math" pitchFamily="18" charset="0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59960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 anchor="ctr">
                    <a:blipFill rotWithShape="1">
                      <a:blip r:embed="rId2"/>
                      <a:stretch>
                        <a:fillRect l="-227" t="-34433" r="-234773" b="-206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>
                    <a:blipFill rotWithShape="1">
                      <a:blip r:embed="rId2"/>
                      <a:stretch>
                        <a:fillRect l="-42691" t="-34433" b="-206"/>
                      </a:stretch>
                    </a:blip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2991443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36581" y="203675"/>
            <a:ext cx="9144000" cy="6306604"/>
            <a:chOff x="33252" y="17494"/>
            <a:chExt cx="8291264" cy="3944581"/>
          </a:xfrm>
          <a:scene3d>
            <a:camera prst="orthographicFront"/>
            <a:lightRig rig="threePt" dir="t">
              <a:rot lat="0" lon="0" rev="7500000"/>
            </a:lightRig>
          </a:scene3d>
        </p:grpSpPr>
        <p:sp useBgFill="1">
          <p:nvSpPr>
            <p:cNvPr id="6" name="Скругленный прямоугольник 5"/>
            <p:cNvSpPr/>
            <p:nvPr/>
          </p:nvSpPr>
          <p:spPr>
            <a:xfrm>
              <a:off x="33252" y="17494"/>
              <a:ext cx="8291264" cy="3944581"/>
            </a:xfrm>
            <a:prstGeom prst="roundRect">
              <a:avLst/>
            </a:prstGeom>
            <a:effectLst>
              <a:reflection blurRad="6350" stA="50000" endA="300" endPos="90000" dist="50800" dir="5400000" sy="-100000" algn="bl" rotWithShape="0"/>
            </a:effectLst>
            <a:sp3d prstMaterial="plastic">
              <a:bevelT w="127000" h="25400" prst="relaxedInse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marL="449263" algn="ctr"/>
              <a:r>
                <a:rPr lang="uk-UA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Формула </a:t>
              </a:r>
              <a:r>
                <a:rPr lang="uk-UA" sz="3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 </a:t>
              </a:r>
              <a:r>
                <a:rPr lang="en-US" sz="32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Excel </a:t>
              </a:r>
              <a:r>
                <a:rPr lang="uk-UA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починається із знака </a:t>
              </a:r>
              <a:r>
                <a:rPr lang="uk-UA" sz="3200" b="1" u="dbl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ДОРІВНЮЄ</a:t>
              </a:r>
              <a:r>
                <a:rPr lang="uk-UA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!!!</a:t>
              </a:r>
              <a:endParaRPr lang="uk-UA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49263" algn="just"/>
              <a:endParaRPr lang="uk-UA" sz="24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255713" algn="just"/>
              <a:endParaRPr lang="uk-U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Скругленный прямоугольник 4"/>
            <p:cNvSpPr/>
            <p:nvPr/>
          </p:nvSpPr>
          <p:spPr>
            <a:xfrm>
              <a:off x="116945" y="116945"/>
              <a:ext cx="8057374" cy="216173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just" defTabSz="1422400" rtl="0">
                <a:spcBef>
                  <a:spcPct val="0"/>
                </a:spcBef>
              </a:pPr>
              <a:endParaRPr lang="ru-RU" sz="3200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" name="Равно 8"/>
          <p:cNvSpPr/>
          <p:nvPr/>
        </p:nvSpPr>
        <p:spPr>
          <a:xfrm>
            <a:off x="6613376" y="985063"/>
            <a:ext cx="914400" cy="61206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8576"/>
          <a:stretch/>
        </p:blipFill>
        <p:spPr bwMode="auto">
          <a:xfrm>
            <a:off x="2428860" y="2285992"/>
            <a:ext cx="4331690" cy="350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522263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873</TotalTime>
  <Words>851</Words>
  <Application>Microsoft Office PowerPoint</Application>
  <PresentationFormat>Экран (4:3)</PresentationFormat>
  <Paragraphs>206</Paragraphs>
  <Slides>30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Види посилань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ПРАЦЮЄМО  ЗА КОМП’ЮТЕРОМ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nik</dc:creator>
  <cp:lastModifiedBy>nik</cp:lastModifiedBy>
  <cp:revision>89</cp:revision>
  <dcterms:created xsi:type="dcterms:W3CDTF">2017-11-10T17:38:21Z</dcterms:created>
  <dcterms:modified xsi:type="dcterms:W3CDTF">2018-01-12T10:11:57Z</dcterms:modified>
</cp:coreProperties>
</file>